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79" r:id="rId5"/>
    <p:sldId id="257" r:id="rId6"/>
    <p:sldId id="260" r:id="rId7"/>
    <p:sldId id="265" r:id="rId8"/>
    <p:sldId id="259" r:id="rId9"/>
    <p:sldId id="261" r:id="rId10"/>
    <p:sldId id="262" r:id="rId11"/>
    <p:sldId id="269" r:id="rId12"/>
    <p:sldId id="268" r:id="rId13"/>
    <p:sldId id="263" r:id="rId14"/>
    <p:sldId id="266" r:id="rId15"/>
    <p:sldId id="273" r:id="rId16"/>
    <p:sldId id="270" r:id="rId17"/>
    <p:sldId id="271" r:id="rId18"/>
    <p:sldId id="272" r:id="rId19"/>
    <p:sldId id="274" r:id="rId20"/>
    <p:sldId id="275" r:id="rId21"/>
    <p:sldId id="278" r:id="rId22"/>
    <p:sldId id="277"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F5F5F"/>
    <a:srgbClr val="77777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C140BE-53B1-41CF-B988-FB71DCE34677}"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207344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140BE-53B1-41CF-B988-FB71DCE34677}"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201179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140BE-53B1-41CF-B988-FB71DCE34677}"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224302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140BE-53B1-41CF-B988-FB71DCE34677}"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363102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140BE-53B1-41CF-B988-FB71DCE34677}"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157794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C140BE-53B1-41CF-B988-FB71DCE34677}"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80282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C140BE-53B1-41CF-B988-FB71DCE34677}"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2106744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C140BE-53B1-41CF-B988-FB71DCE34677}"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234954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40BE-53B1-41CF-B988-FB71DCE34677}"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240972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140BE-53B1-41CF-B988-FB71DCE34677}"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378653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140BE-53B1-41CF-B988-FB71DCE34677}"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FB12F-59BC-4E10-9319-380BC74A11CC}" type="slidenum">
              <a:rPr lang="en-US" smtClean="0"/>
              <a:t>‹#›</a:t>
            </a:fld>
            <a:endParaRPr lang="en-US"/>
          </a:p>
        </p:txBody>
      </p:sp>
    </p:spTree>
    <p:extLst>
      <p:ext uri="{BB962C8B-B14F-4D97-AF65-F5344CB8AC3E}">
        <p14:creationId xmlns:p14="http://schemas.microsoft.com/office/powerpoint/2010/main" val="180648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140BE-53B1-41CF-B988-FB71DCE34677}" type="datetimeFigureOut">
              <a:rPr lang="en-US" smtClean="0"/>
              <a:t>4/20/2015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FB12F-59BC-4E10-9319-380BC74A11CC}" type="slidenum">
              <a:rPr lang="en-US" smtClean="0"/>
              <a:t>‹#›</a:t>
            </a:fld>
            <a:endParaRPr lang="en-US"/>
          </a:p>
        </p:txBody>
      </p:sp>
    </p:spTree>
    <p:extLst>
      <p:ext uri="{BB962C8B-B14F-4D97-AF65-F5344CB8AC3E}">
        <p14:creationId xmlns:p14="http://schemas.microsoft.com/office/powerpoint/2010/main" val="1014154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438400"/>
          </a:xfrm>
        </p:spPr>
        <p:txBody>
          <a:bodyPr>
            <a:normAutofit fontScale="90000"/>
          </a:bodyPr>
          <a:lstStyle/>
          <a:p>
            <a:r>
              <a:rPr lang="en-US" sz="5300" dirty="0" smtClean="0">
                <a:latin typeface="Smarty Pants BTN" pitchFamily="34" charset="0"/>
              </a:rPr>
              <a:t>Demystifying the</a:t>
            </a:r>
            <a:br>
              <a:rPr lang="en-US" sz="5300" dirty="0" smtClean="0">
                <a:latin typeface="Smarty Pants BTN" pitchFamily="34" charset="0"/>
              </a:rPr>
            </a:br>
            <a:r>
              <a:rPr lang="en-US" dirty="0" smtClean="0">
                <a:latin typeface="Accord Heavy SF" pitchFamily="34" charset="0"/>
              </a:rPr>
              <a:t>Pune Municipal Corporation (PMC)’s </a:t>
            </a:r>
            <a:br>
              <a:rPr lang="en-US" dirty="0" smtClean="0">
                <a:latin typeface="Accord Heavy SF" pitchFamily="34" charset="0"/>
              </a:rPr>
            </a:br>
            <a:r>
              <a:rPr lang="en-US" dirty="0" smtClean="0">
                <a:latin typeface="BacktalkSerif BTN" pitchFamily="18" charset="0"/>
              </a:rPr>
              <a:t>Annual Budget Book, 2015-16</a:t>
            </a:r>
            <a:endParaRPr lang="en-US" dirty="0">
              <a:latin typeface="BacktalkSerif BTN" pitchFamily="18" charset="0"/>
            </a:endParaRPr>
          </a:p>
        </p:txBody>
      </p:sp>
      <p:sp>
        <p:nvSpPr>
          <p:cNvPr id="3" name="Subtitle 2"/>
          <p:cNvSpPr>
            <a:spLocks noGrp="1"/>
          </p:cNvSpPr>
          <p:nvPr>
            <p:ph type="subTitle" idx="1"/>
          </p:nvPr>
        </p:nvSpPr>
        <p:spPr>
          <a:xfrm>
            <a:off x="457200" y="4114800"/>
            <a:ext cx="8382000" cy="1752600"/>
          </a:xfrm>
        </p:spPr>
        <p:txBody>
          <a:bodyPr>
            <a:normAutofit/>
          </a:bodyPr>
          <a:lstStyle/>
          <a:p>
            <a:r>
              <a:rPr lang="en-US" sz="2000" dirty="0" smtClean="0">
                <a:solidFill>
                  <a:schemeClr val="tx1"/>
                </a:solidFill>
              </a:rPr>
              <a:t>A guide for citizens made by a citizen</a:t>
            </a:r>
          </a:p>
          <a:p>
            <a:r>
              <a:rPr lang="en-US" sz="2000" dirty="0" smtClean="0">
                <a:solidFill>
                  <a:schemeClr val="tx1"/>
                </a:solidFill>
              </a:rPr>
              <a:t>Author: Nikhil VJ</a:t>
            </a:r>
          </a:p>
          <a:p>
            <a:r>
              <a:rPr lang="en-US" sz="2000" dirty="0" smtClean="0">
                <a:solidFill>
                  <a:schemeClr val="tx1"/>
                </a:solidFill>
              </a:rPr>
              <a:t>In association with : Center for Environment Education, Pune</a:t>
            </a:r>
          </a:p>
          <a:p>
            <a:r>
              <a:rPr lang="en-US" sz="2000" dirty="0" smtClean="0">
                <a:solidFill>
                  <a:schemeClr val="tx1"/>
                </a:solidFill>
              </a:rPr>
              <a:t>Email: nikhil.js@gmail.com</a:t>
            </a:r>
          </a:p>
          <a:p>
            <a:endParaRPr lang="en-US" sz="2000" dirty="0">
              <a:solidFill>
                <a:schemeClr val="tx1"/>
              </a:solidFill>
            </a:endParaRPr>
          </a:p>
        </p:txBody>
      </p:sp>
      <p:pic>
        <p:nvPicPr>
          <p:cNvPr id="5122" name="Picture 2" descr="D:\scratch\creative commons attrbution-noncommerci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0"/>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310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Some budget code prefixes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3282152"/>
              </p:ext>
            </p:extLst>
          </p:nvPr>
        </p:nvGraphicFramePr>
        <p:xfrm>
          <a:off x="228600" y="1295400"/>
          <a:ext cx="4191000" cy="4876802"/>
        </p:xfrm>
        <a:graphic>
          <a:graphicData uri="http://schemas.openxmlformats.org/drawingml/2006/table">
            <a:tbl>
              <a:tblPr>
                <a:tableStyleId>{69C7853C-536D-4A76-A0AE-DD22124D55A5}</a:tableStyleId>
              </a:tblPr>
              <a:tblGrid>
                <a:gridCol w="870335"/>
                <a:gridCol w="3320665"/>
              </a:tblGrid>
              <a:tr h="348343">
                <a:tc>
                  <a:txBody>
                    <a:bodyPr/>
                    <a:lstStyle/>
                    <a:p>
                      <a:pPr algn="ctr" fontAlgn="ctr"/>
                      <a:r>
                        <a:rPr lang="en-US" sz="1400" u="none" strike="noStrike" dirty="0">
                          <a:effectLst/>
                        </a:rPr>
                        <a:t>RE12A</a:t>
                      </a:r>
                      <a:endParaRPr lang="en-US" sz="1400" b="0" i="0" u="none" strike="noStrike" dirty="0">
                        <a:solidFill>
                          <a:srgbClr val="000000"/>
                        </a:solidFill>
                        <a:effectLst/>
                        <a:latin typeface="Calibri"/>
                      </a:endParaRPr>
                    </a:p>
                  </a:txBody>
                  <a:tcPr marL="9525" marR="9525" marT="9525" marB="0" anchor="ctr"/>
                </a:tc>
                <a:tc>
                  <a:txBody>
                    <a:bodyPr/>
                    <a:lstStyle/>
                    <a:p>
                      <a:pPr algn="l" fontAlgn="ctr"/>
                      <a:r>
                        <a:rPr lang="en-US" sz="1400" u="none" strike="noStrike">
                          <a:effectLst/>
                        </a:rPr>
                        <a:t>Primary education</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RE12B</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Primary education - building repairs</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RE13</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Secondary education</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RE14</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Slum removal and rehabilitation department</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RE14A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SRA</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RE14B</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dirty="0">
                          <a:effectLst/>
                        </a:rPr>
                        <a:t>Sub-engineer (health)</a:t>
                      </a:r>
                      <a:endParaRPr lang="en-US" sz="1400" b="0" i="0" u="none" strike="noStrike" dirty="0">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RE14C</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Nagarvasti Vikas Yojna</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RE14D</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dirty="0">
                          <a:effectLst/>
                        </a:rPr>
                        <a:t>Deputy </a:t>
                      </a:r>
                      <a:r>
                        <a:rPr lang="en-US" sz="1400" u="none" strike="noStrike" dirty="0" err="1">
                          <a:effectLst/>
                        </a:rPr>
                        <a:t>Commissoner</a:t>
                      </a:r>
                      <a:r>
                        <a:rPr lang="en-US" sz="1400" u="none" strike="noStrike" dirty="0">
                          <a:effectLst/>
                        </a:rPr>
                        <a:t>, </a:t>
                      </a:r>
                      <a:r>
                        <a:rPr lang="en-US" sz="1400" u="none" strike="noStrike" dirty="0" err="1">
                          <a:effectLst/>
                        </a:rPr>
                        <a:t>Samaj</a:t>
                      </a:r>
                      <a:r>
                        <a:rPr lang="en-US" sz="1400" u="none" strike="noStrike" dirty="0">
                          <a:effectLst/>
                        </a:rPr>
                        <a:t> </a:t>
                      </a:r>
                      <a:r>
                        <a:rPr lang="en-US" sz="1400" u="none" strike="noStrike" dirty="0" err="1">
                          <a:effectLst/>
                        </a:rPr>
                        <a:t>Kalyan</a:t>
                      </a:r>
                      <a:endParaRPr lang="en-US" sz="1400" b="0" i="0" u="none" strike="noStrike" dirty="0">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RE14E</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Dr. Babasahed Ambedkar Boys Hostel</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RE15</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Public health [deprecated]</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RE17</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Health Department</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RE17D</a:t>
                      </a:r>
                      <a:endParaRPr lang="en-US" sz="1400" b="0" i="0" u="none" strike="noStrike">
                        <a:solidFill>
                          <a:srgbClr val="000000"/>
                        </a:solidFill>
                        <a:effectLst/>
                        <a:latin typeface="Calibri"/>
                      </a:endParaRPr>
                    </a:p>
                  </a:txBody>
                  <a:tcPr marL="9525" marR="9525" marT="9525" marB="0" anchor="ctr"/>
                </a:tc>
                <a:tc>
                  <a:txBody>
                    <a:bodyPr/>
                    <a:lstStyle/>
                    <a:p>
                      <a:pPr algn="l" fontAlgn="b"/>
                      <a:r>
                        <a:rPr lang="en-US" sz="1400" u="none" strike="noStrike">
                          <a:effectLst/>
                        </a:rPr>
                        <a:t>Health Department - Preventive</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a:effectLst/>
                        </a:rPr>
                        <a:t>RE17E</a:t>
                      </a:r>
                      <a:endParaRPr lang="en-US" sz="1400" b="0" i="0" u="none" strike="noStrike">
                        <a:solidFill>
                          <a:srgbClr val="000000"/>
                        </a:solidFill>
                        <a:effectLst/>
                        <a:latin typeface="Calibri"/>
                      </a:endParaRPr>
                    </a:p>
                  </a:txBody>
                  <a:tcPr marL="9525" marR="9525" marT="9525" marB="0" anchor="ctr"/>
                </a:tc>
                <a:tc>
                  <a:txBody>
                    <a:bodyPr/>
                    <a:lstStyle/>
                    <a:p>
                      <a:pPr algn="l" fontAlgn="b"/>
                      <a:r>
                        <a:rPr lang="en-US" sz="1400" u="none" strike="noStrike">
                          <a:effectLst/>
                        </a:rPr>
                        <a:t>Health Department - Promotive</a:t>
                      </a:r>
                      <a:endParaRPr lang="en-US" sz="1400" b="0" i="0" u="none" strike="noStrike">
                        <a:solidFill>
                          <a:srgbClr val="000000"/>
                        </a:solidFill>
                        <a:effectLst/>
                        <a:latin typeface="Calibri"/>
                      </a:endParaRPr>
                    </a:p>
                  </a:txBody>
                  <a:tcPr marL="9525" marR="9525" marT="9525" marB="0" anchor="ctr"/>
                </a:tc>
              </a:tr>
              <a:tr h="348343">
                <a:tc>
                  <a:txBody>
                    <a:bodyPr/>
                    <a:lstStyle/>
                    <a:p>
                      <a:pPr algn="ctr" fontAlgn="ctr"/>
                      <a:r>
                        <a:rPr lang="en-US" sz="1400" u="none" strike="noStrike" dirty="0">
                          <a:effectLst/>
                        </a:rPr>
                        <a:t>RE17F</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Health Department - Curative</a:t>
                      </a:r>
                      <a:endParaRPr lang="en-US" sz="1400" b="0" i="0" u="none" strike="noStrike" dirty="0">
                        <a:solidFill>
                          <a:srgbClr val="000000"/>
                        </a:solidFill>
                        <a:effectLst/>
                        <a:latin typeface="Calibri"/>
                      </a:endParaRPr>
                    </a:p>
                  </a:txBody>
                  <a:tcPr marL="9525" marR="9525" marT="9525"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38905135"/>
              </p:ext>
            </p:extLst>
          </p:nvPr>
        </p:nvGraphicFramePr>
        <p:xfrm>
          <a:off x="4800600" y="1295400"/>
          <a:ext cx="3962400" cy="4876800"/>
        </p:xfrm>
        <a:graphic>
          <a:graphicData uri="http://schemas.openxmlformats.org/drawingml/2006/table">
            <a:tbl>
              <a:tblPr>
                <a:tableStyleId>{775DCB02-9BB8-47FD-8907-85C794F793BA}</a:tableStyleId>
              </a:tblPr>
              <a:tblGrid>
                <a:gridCol w="822863"/>
                <a:gridCol w="3139537"/>
              </a:tblGrid>
              <a:tr h="406400">
                <a:tc>
                  <a:txBody>
                    <a:bodyPr/>
                    <a:lstStyle/>
                    <a:p>
                      <a:pPr algn="ctr" fontAlgn="ctr"/>
                      <a:r>
                        <a:rPr lang="en-US" sz="1400" u="none" strike="noStrike" dirty="0">
                          <a:effectLst/>
                        </a:rPr>
                        <a:t>CE11A</a:t>
                      </a:r>
                      <a:endParaRPr lang="en-US" sz="1400" b="0" i="0" u="none" strike="noStrike" dirty="0">
                        <a:solidFill>
                          <a:srgbClr val="000000"/>
                        </a:solidFill>
                        <a:effectLst/>
                        <a:latin typeface="Calibri"/>
                      </a:endParaRPr>
                    </a:p>
                  </a:txBody>
                  <a:tcPr marL="9525" marR="9525" marT="9525" marB="0" anchor="ctr"/>
                </a:tc>
                <a:tc>
                  <a:txBody>
                    <a:bodyPr/>
                    <a:lstStyle/>
                    <a:p>
                      <a:pPr algn="l" fontAlgn="ctr"/>
                      <a:r>
                        <a:rPr lang="en-US" sz="1400" u="none" strike="noStrike">
                          <a:effectLst/>
                        </a:rPr>
                        <a:t>Ocroi &amp; PMC bldgs</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CE12A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Primary education</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CE13A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Secondary education</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CE15A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dirty="0" smtClean="0">
                          <a:effectLst/>
                        </a:rPr>
                        <a:t>Public Health [deprecated]</a:t>
                      </a:r>
                      <a:endParaRPr lang="en-US" sz="1400" b="0" i="0" u="none" strike="noStrike" dirty="0">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CE17A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Health</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CE19A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dirty="0">
                          <a:effectLst/>
                        </a:rPr>
                        <a:t>SWM, cleaning</a:t>
                      </a:r>
                      <a:endParaRPr lang="en-US" sz="1400" b="0" i="0" u="none" strike="noStrike" dirty="0">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CE20</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Roads</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CE20A</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10 A Traffic control department</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CE20B</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10 B Traffic control dept</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CE20C</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10 C  Electricity dept</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a:effectLst/>
                        </a:rPr>
                        <a:t>CE20D</a:t>
                      </a:r>
                      <a:endParaRPr lang="en-US" sz="1400" b="0" i="0" u="none" strike="noStrike">
                        <a:solidFill>
                          <a:srgbClr val="000000"/>
                        </a:solidFill>
                        <a:effectLst/>
                        <a:latin typeface="Calibri"/>
                      </a:endParaRPr>
                    </a:p>
                  </a:txBody>
                  <a:tcPr marL="9525" marR="9525" marT="9525" marB="0" anchor="ctr"/>
                </a:tc>
                <a:tc>
                  <a:txBody>
                    <a:bodyPr/>
                    <a:lstStyle/>
                    <a:p>
                      <a:pPr algn="l" fontAlgn="ctr"/>
                      <a:r>
                        <a:rPr lang="en-US" sz="1400" u="none" strike="noStrike">
                          <a:effectLst/>
                        </a:rPr>
                        <a:t>10 D Bridges &amp; river improvement</a:t>
                      </a:r>
                      <a:endParaRPr lang="en-US" sz="1400" b="0" i="0" u="none" strike="noStrike">
                        <a:solidFill>
                          <a:srgbClr val="000000"/>
                        </a:solidFill>
                        <a:effectLst/>
                        <a:latin typeface="Calibri"/>
                      </a:endParaRPr>
                    </a:p>
                  </a:txBody>
                  <a:tcPr marL="9525" marR="9525" marT="9525" marB="0" anchor="ctr"/>
                </a:tc>
              </a:tr>
              <a:tr h="406400">
                <a:tc>
                  <a:txBody>
                    <a:bodyPr/>
                    <a:lstStyle/>
                    <a:p>
                      <a:pPr algn="ctr" fontAlgn="ctr"/>
                      <a:r>
                        <a:rPr lang="en-US" sz="1400" u="none" strike="noStrike" dirty="0">
                          <a:effectLst/>
                        </a:rPr>
                        <a:t>CE20E</a:t>
                      </a:r>
                      <a:endParaRPr lang="en-US" sz="1400" b="0" i="0" u="none" strike="noStrike" dirty="0">
                        <a:solidFill>
                          <a:srgbClr val="000000"/>
                        </a:solidFill>
                        <a:effectLst/>
                        <a:latin typeface="Calibri"/>
                      </a:endParaRPr>
                    </a:p>
                  </a:txBody>
                  <a:tcPr marL="9525" marR="9525" marT="9525" marB="0" anchor="ctr"/>
                </a:tc>
                <a:tc>
                  <a:txBody>
                    <a:bodyPr/>
                    <a:lstStyle/>
                    <a:p>
                      <a:pPr algn="l" fontAlgn="ctr"/>
                      <a:r>
                        <a:rPr lang="en-US" sz="1400" u="none" strike="noStrike" dirty="0">
                          <a:effectLst/>
                        </a:rPr>
                        <a:t>10 E Storm water drain project</a:t>
                      </a:r>
                      <a:endParaRPr lang="en-US" sz="1400" b="0" i="0" u="none" strike="noStrike" dirty="0">
                        <a:solidFill>
                          <a:srgbClr val="000000"/>
                        </a:solidFill>
                        <a:effectLst/>
                        <a:latin typeface="Calibri"/>
                      </a:endParaRPr>
                    </a:p>
                  </a:txBody>
                  <a:tcPr marL="9525" marR="9525" marT="9525" marB="0" anchor="ctr"/>
                </a:tc>
              </a:tr>
            </a:tbl>
          </a:graphicData>
        </a:graphic>
      </p:graphicFrame>
      <p:sp>
        <p:nvSpPr>
          <p:cNvPr id="8" name="TextBox 7"/>
          <p:cNvSpPr txBox="1"/>
          <p:nvPr/>
        </p:nvSpPr>
        <p:spPr>
          <a:xfrm>
            <a:off x="228600" y="6324600"/>
            <a:ext cx="8713796" cy="369332"/>
          </a:xfrm>
          <a:prstGeom prst="rect">
            <a:avLst/>
          </a:prstGeom>
          <a:noFill/>
        </p:spPr>
        <p:txBody>
          <a:bodyPr wrap="none" rtlCol="0">
            <a:spAutoFit/>
          </a:bodyPr>
          <a:lstStyle/>
          <a:p>
            <a:r>
              <a:rPr lang="en-US" dirty="0" smtClean="0"/>
              <a:t>See “Budget Codes” worksheet in the accompanying BUDGET INDEX excel file for full listing</a:t>
            </a:r>
            <a:endParaRPr lang="en-US" dirty="0"/>
          </a:p>
        </p:txBody>
      </p:sp>
    </p:spTree>
    <p:extLst>
      <p:ext uri="{BB962C8B-B14F-4D97-AF65-F5344CB8AC3E}">
        <p14:creationId xmlns:p14="http://schemas.microsoft.com/office/powerpoint/2010/main" val="3582952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4" name="Content Placeholder 2"/>
          <p:cNvSpPr txBox="1">
            <a:spLocks/>
          </p:cNvSpPr>
          <p:nvPr/>
        </p:nvSpPr>
        <p:spPr>
          <a:xfrm>
            <a:off x="457200" y="3048000"/>
            <a:ext cx="82296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4000" dirty="0" smtClean="0">
                <a:latin typeface="Accord Heavy SF" pitchFamily="34" charset="0"/>
              </a:rPr>
              <a:t>Part 3: Expanded Lists</a:t>
            </a:r>
            <a:endParaRPr lang="en-US" sz="4000" dirty="0">
              <a:latin typeface="Accord Heavy SF" pitchFamily="34" charset="0"/>
            </a:endParaRPr>
          </a:p>
        </p:txBody>
      </p:sp>
    </p:spTree>
    <p:extLst>
      <p:ext uri="{BB962C8B-B14F-4D97-AF65-F5344CB8AC3E}">
        <p14:creationId xmlns:p14="http://schemas.microsoft.com/office/powerpoint/2010/main" val="2999621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31663"/>
          <a:stretch/>
        </p:blipFill>
        <p:spPr bwMode="auto">
          <a:xfrm>
            <a:off x="2819400" y="4171818"/>
            <a:ext cx="6172200" cy="2575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Expanded lists</a:t>
            </a:r>
            <a:endParaRPr lang="en-US" dirty="0"/>
          </a:p>
        </p:txBody>
      </p:sp>
      <p:sp>
        <p:nvSpPr>
          <p:cNvPr id="3" name="Content Placeholder 2"/>
          <p:cNvSpPr>
            <a:spLocks noGrp="1"/>
          </p:cNvSpPr>
          <p:nvPr>
            <p:ph idx="1"/>
          </p:nvPr>
        </p:nvSpPr>
        <p:spPr>
          <a:xfrm>
            <a:off x="152400" y="1447800"/>
            <a:ext cx="8229600" cy="762000"/>
          </a:xfrm>
        </p:spPr>
        <p:txBody>
          <a:bodyPr>
            <a:normAutofit/>
          </a:bodyPr>
          <a:lstStyle/>
          <a:p>
            <a:pPr marL="0" indent="0">
              <a:buNone/>
            </a:pPr>
            <a:r>
              <a:rPr lang="en-US" sz="2800" dirty="0" smtClean="0"/>
              <a:t>When you see a budget code ending with a # …</a:t>
            </a:r>
            <a:endParaRPr lang="en-US" sz="28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4254" y="1905000"/>
            <a:ext cx="6530546"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a:xfrm>
            <a:off x="533400" y="2971800"/>
            <a:ext cx="8229600" cy="9783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Font typeface="Arial" pitchFamily="34" charset="0"/>
              <a:buNone/>
            </a:pPr>
            <a:r>
              <a:rPr lang="en-US" sz="2400" dirty="0" smtClean="0"/>
              <a:t>… What it usually means is that this budget head is broken down into an extended list, elsewhere in the book. </a:t>
            </a:r>
          </a:p>
        </p:txBody>
      </p:sp>
      <p:sp>
        <p:nvSpPr>
          <p:cNvPr id="4" name="TextBox 3"/>
          <p:cNvSpPr txBox="1"/>
          <p:nvPr/>
        </p:nvSpPr>
        <p:spPr>
          <a:xfrm>
            <a:off x="218439" y="2286000"/>
            <a:ext cx="1333541" cy="389513"/>
          </a:xfrm>
          <a:prstGeom prst="ellipse">
            <a:avLst/>
          </a:prstGeom>
          <a:solidFill>
            <a:srgbClr val="FFFF00"/>
          </a:solidFill>
          <a:ln>
            <a:solidFill>
              <a:schemeClr val="tx1"/>
            </a:solidFill>
          </a:ln>
        </p:spPr>
        <p:txBody>
          <a:bodyPr wrap="none" rtlCol="0">
            <a:spAutoFit/>
          </a:bodyPr>
          <a:lstStyle/>
          <a:p>
            <a:r>
              <a:rPr lang="en-US" sz="1200" dirty="0" smtClean="0"/>
              <a:t>Pg.445 (pdf)</a:t>
            </a:r>
            <a:endParaRPr lang="en-US" sz="1200" dirty="0"/>
          </a:p>
        </p:txBody>
      </p:sp>
      <p:sp>
        <p:nvSpPr>
          <p:cNvPr id="7" name="TextBox 6"/>
          <p:cNvSpPr txBox="1"/>
          <p:nvPr/>
        </p:nvSpPr>
        <p:spPr>
          <a:xfrm>
            <a:off x="7581859" y="4334887"/>
            <a:ext cx="1333541" cy="389513"/>
          </a:xfrm>
          <a:prstGeom prst="ellipse">
            <a:avLst/>
          </a:prstGeom>
          <a:solidFill>
            <a:srgbClr val="FFFF00"/>
          </a:solidFill>
          <a:ln>
            <a:solidFill>
              <a:schemeClr val="tx1"/>
            </a:solidFill>
          </a:ln>
        </p:spPr>
        <p:txBody>
          <a:bodyPr wrap="none" rtlCol="0">
            <a:spAutoFit/>
          </a:bodyPr>
          <a:lstStyle/>
          <a:p>
            <a:r>
              <a:rPr lang="en-US" sz="1200" dirty="0" smtClean="0"/>
              <a:t>Pg.451 (pdf)</a:t>
            </a:r>
            <a:endParaRPr lang="en-US" sz="1200" dirty="0"/>
          </a:p>
        </p:txBody>
      </p:sp>
      <p:sp>
        <p:nvSpPr>
          <p:cNvPr id="6" name="Rectangle 5"/>
          <p:cNvSpPr/>
          <p:nvPr/>
        </p:nvSpPr>
        <p:spPr>
          <a:xfrm>
            <a:off x="66039" y="4293275"/>
            <a:ext cx="2753361" cy="2308324"/>
          </a:xfrm>
          <a:prstGeom prst="rect">
            <a:avLst/>
          </a:prstGeom>
        </p:spPr>
        <p:txBody>
          <a:bodyPr wrap="square">
            <a:spAutoFit/>
          </a:bodyPr>
          <a:lstStyle/>
          <a:p>
            <a:r>
              <a:rPr lang="en-US" dirty="0" smtClean="0"/>
              <a:t>So, searching for the same  code without the #, </a:t>
            </a:r>
          </a:p>
          <a:p>
            <a:r>
              <a:rPr lang="en-US" dirty="0" smtClean="0"/>
              <a:t>ZE16A104 …</a:t>
            </a:r>
          </a:p>
          <a:p>
            <a:endParaRPr lang="en-US" dirty="0"/>
          </a:p>
          <a:p>
            <a:r>
              <a:rPr lang="en-US" dirty="0" smtClean="0"/>
              <a:t>The expanded lists will have works for specific locations, </a:t>
            </a:r>
            <a:r>
              <a:rPr lang="en-US" dirty="0" err="1" smtClean="0"/>
              <a:t>etc</a:t>
            </a:r>
            <a:r>
              <a:rPr lang="en-US" dirty="0" smtClean="0"/>
              <a:t>, often with ward no. listed.</a:t>
            </a:r>
            <a:endParaRPr lang="en-US" dirty="0"/>
          </a:p>
        </p:txBody>
      </p:sp>
    </p:spTree>
    <p:extLst>
      <p:ext uri="{BB962C8B-B14F-4D97-AF65-F5344CB8AC3E}">
        <p14:creationId xmlns:p14="http://schemas.microsoft.com/office/powerpoint/2010/main" val="318938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OK, so that much should help you in the most basic sense of finding out something specific.</a:t>
            </a:r>
          </a:p>
          <a:p>
            <a:r>
              <a:rPr lang="en-US" dirty="0" smtClean="0"/>
              <a:t>Next, we’ll dive into the confusing structure of the Budget document, as is presently followed.</a:t>
            </a:r>
          </a:p>
          <a:p>
            <a:endParaRPr lang="en-US" dirty="0"/>
          </a:p>
          <a:p>
            <a:r>
              <a:rPr lang="en-US" dirty="0" smtClean="0"/>
              <a:t>Note: for all “but why..” questions, author has no clue. This is what we’ve got.</a:t>
            </a:r>
            <a:endParaRPr lang="en-US" dirty="0"/>
          </a:p>
        </p:txBody>
      </p:sp>
    </p:spTree>
    <p:extLst>
      <p:ext uri="{BB962C8B-B14F-4D97-AF65-F5344CB8AC3E}">
        <p14:creationId xmlns:p14="http://schemas.microsoft.com/office/powerpoint/2010/main" val="2011803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4" name="Content Placeholder 2"/>
          <p:cNvSpPr txBox="1">
            <a:spLocks/>
          </p:cNvSpPr>
          <p:nvPr/>
        </p:nvSpPr>
        <p:spPr>
          <a:xfrm>
            <a:off x="457200" y="3048000"/>
            <a:ext cx="82296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4000" dirty="0" smtClean="0">
                <a:latin typeface="Accord Heavy SF" pitchFamily="34" charset="0"/>
              </a:rPr>
              <a:t>Part 4: Structure</a:t>
            </a:r>
            <a:endParaRPr lang="en-US" sz="4000" dirty="0">
              <a:latin typeface="Accord Heavy SF" pitchFamily="34" charset="0"/>
            </a:endParaRPr>
          </a:p>
        </p:txBody>
      </p:sp>
    </p:spTree>
    <p:extLst>
      <p:ext uri="{BB962C8B-B14F-4D97-AF65-F5344CB8AC3E}">
        <p14:creationId xmlns:p14="http://schemas.microsoft.com/office/powerpoint/2010/main" val="4118049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smtClean="0"/>
              <a:t>This is the way information is put:</a:t>
            </a:r>
          </a:p>
          <a:p>
            <a:pPr marL="514350" indent="-514350">
              <a:buFont typeface="+mj-lt"/>
              <a:buAutoNum type="arabicPeriod"/>
            </a:pPr>
            <a:r>
              <a:rPr lang="en-US" sz="2400" dirty="0" smtClean="0"/>
              <a:t>Very broad income + expenditure summary (main departments, totals)</a:t>
            </a:r>
          </a:p>
          <a:p>
            <a:pPr marL="514350" indent="-514350">
              <a:buFont typeface="+mj-lt"/>
              <a:buAutoNum type="arabicPeriod"/>
            </a:pPr>
            <a:r>
              <a:rPr lang="en-US" sz="2400" dirty="0" smtClean="0"/>
              <a:t>A bit more detailed summary (sub-sections of departments listed, with their totals)</a:t>
            </a:r>
          </a:p>
          <a:p>
            <a:pPr marL="514350" indent="-514350">
              <a:buFont typeface="+mj-lt"/>
              <a:buAutoNum type="arabicPeriod"/>
            </a:pPr>
            <a:r>
              <a:rPr lang="en-US" sz="2400" dirty="0" smtClean="0"/>
              <a:t>Details (fully listed out department sub-sections, budget items with budget code mentioned)</a:t>
            </a:r>
          </a:p>
          <a:p>
            <a:pPr marL="514350" indent="-514350">
              <a:buFont typeface="+mj-lt"/>
              <a:buAutoNum type="arabicPeriod"/>
            </a:pPr>
            <a:r>
              <a:rPr lang="en-US" sz="2400" dirty="0" smtClean="0"/>
              <a:t>Expanded lists (breaking the budget items having # suffix into their individual parts, works having specific addresses </a:t>
            </a:r>
            <a:r>
              <a:rPr lang="en-US" sz="2400" dirty="0" err="1" smtClean="0"/>
              <a:t>etc</a:t>
            </a:r>
            <a:r>
              <a:rPr lang="en-US" sz="2400" dirty="0" smtClean="0"/>
              <a:t>)</a:t>
            </a:r>
          </a:p>
          <a:p>
            <a:pPr marL="0" indent="0">
              <a:buNone/>
            </a:pPr>
            <a:endParaRPr lang="en-US" sz="2400" dirty="0" smtClean="0"/>
          </a:p>
          <a:p>
            <a:pPr marL="0" indent="0">
              <a:buNone/>
            </a:pPr>
            <a:r>
              <a:rPr lang="en-US" sz="2400" dirty="0" smtClean="0"/>
              <a:t>The level differs from section to section.</a:t>
            </a:r>
          </a:p>
          <a:p>
            <a:endParaRPr lang="en-US" dirty="0"/>
          </a:p>
        </p:txBody>
      </p:sp>
    </p:spTree>
    <p:extLst>
      <p:ext uri="{BB962C8B-B14F-4D97-AF65-F5344CB8AC3E}">
        <p14:creationId xmlns:p14="http://schemas.microsoft.com/office/powerpoint/2010/main" val="1386352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Book’s </a:t>
            </a:r>
            <a:r>
              <a:rPr lang="en-US" dirty="0" err="1" smtClean="0"/>
              <a:t>Broaaadd</a:t>
            </a:r>
            <a:r>
              <a:rPr lang="en-US" dirty="0" smtClean="0"/>
              <a:t>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646107"/>
              </p:ext>
            </p:extLst>
          </p:nvPr>
        </p:nvGraphicFramePr>
        <p:xfrm>
          <a:off x="457200" y="1600200"/>
          <a:ext cx="8229600" cy="2225040"/>
        </p:xfrm>
        <a:graphic>
          <a:graphicData uri="http://schemas.openxmlformats.org/drawingml/2006/table">
            <a:tbl>
              <a:tblPr firstRow="1" bandRow="1">
                <a:tableStyleId>{2A488322-F2BA-4B5B-9748-0D474271808F}</a:tableStyleId>
              </a:tblPr>
              <a:tblGrid>
                <a:gridCol w="4343400"/>
                <a:gridCol w="1828800"/>
                <a:gridCol w="2057400"/>
              </a:tblGrid>
              <a:tr h="370840">
                <a:tc>
                  <a:txBody>
                    <a:bodyPr/>
                    <a:lstStyle/>
                    <a:p>
                      <a:endParaRPr lang="en-US" dirty="0"/>
                    </a:p>
                  </a:txBody>
                  <a:tcPr/>
                </a:tc>
                <a:tc>
                  <a:txBody>
                    <a:bodyPr/>
                    <a:lstStyle/>
                    <a:p>
                      <a:r>
                        <a:rPr lang="en-US" dirty="0" smtClean="0"/>
                        <a:t>Page</a:t>
                      </a:r>
                      <a:r>
                        <a:rPr lang="en-US" baseline="0" dirty="0" smtClean="0"/>
                        <a:t> no. in PDF</a:t>
                      </a:r>
                      <a:endParaRPr lang="en-US" dirty="0"/>
                    </a:p>
                  </a:txBody>
                  <a:tcPr/>
                </a:tc>
                <a:tc>
                  <a:txBody>
                    <a:bodyPr/>
                    <a:lstStyle/>
                    <a:p>
                      <a:r>
                        <a:rPr lang="en-US" dirty="0" smtClean="0"/>
                        <a:t>Printed</a:t>
                      </a:r>
                      <a:r>
                        <a:rPr lang="en-US" baseline="0" dirty="0" smtClean="0"/>
                        <a:t> page no. *</a:t>
                      </a:r>
                      <a:endParaRPr lang="en-US" dirty="0"/>
                    </a:p>
                  </a:txBody>
                  <a:tcPr/>
                </a:tc>
              </a:tr>
              <a:tr h="370840">
                <a:tc>
                  <a:txBody>
                    <a:bodyPr/>
                    <a:lstStyle/>
                    <a:p>
                      <a:r>
                        <a:rPr lang="en-US" dirty="0" smtClean="0"/>
                        <a:t>Initial Pages</a:t>
                      </a:r>
                      <a:endParaRPr lang="en-US" dirty="0"/>
                    </a:p>
                  </a:txBody>
                  <a:tcPr/>
                </a:tc>
                <a:tc>
                  <a:txBody>
                    <a:bodyPr/>
                    <a:lstStyle/>
                    <a:p>
                      <a:r>
                        <a:rPr lang="en-US" dirty="0" smtClean="0"/>
                        <a:t>1-134</a:t>
                      </a:r>
                      <a:endParaRPr lang="en-US" dirty="0"/>
                    </a:p>
                  </a:txBody>
                  <a:tcPr/>
                </a:tc>
                <a:tc>
                  <a:txBody>
                    <a:bodyPr/>
                    <a:lstStyle/>
                    <a:p>
                      <a:r>
                        <a:rPr lang="en-US" dirty="0" smtClean="0"/>
                        <a:t>inconsistent</a:t>
                      </a:r>
                      <a:endParaRPr lang="en-US" dirty="0"/>
                    </a:p>
                  </a:txBody>
                  <a:tcPr/>
                </a:tc>
              </a:tr>
              <a:tr h="370840">
                <a:tc>
                  <a:txBody>
                    <a:bodyPr/>
                    <a:lstStyle/>
                    <a:p>
                      <a:r>
                        <a:rPr lang="en-US" dirty="0" smtClean="0"/>
                        <a:t>Part A : General Budget</a:t>
                      </a:r>
                      <a:endParaRPr lang="en-US" dirty="0"/>
                    </a:p>
                  </a:txBody>
                  <a:tcPr/>
                </a:tc>
                <a:tc>
                  <a:txBody>
                    <a:bodyPr/>
                    <a:lstStyle/>
                    <a:p>
                      <a:r>
                        <a:rPr lang="en-US" dirty="0" smtClean="0"/>
                        <a:t>135-421</a:t>
                      </a:r>
                      <a:endParaRPr lang="en-US" dirty="0"/>
                    </a:p>
                  </a:txBody>
                  <a:tcPr/>
                </a:tc>
                <a:tc>
                  <a:txBody>
                    <a:bodyPr/>
                    <a:lstStyle/>
                    <a:p>
                      <a:r>
                        <a:rPr lang="en-US" dirty="0" smtClean="0"/>
                        <a:t>1-288</a:t>
                      </a:r>
                      <a:endParaRPr lang="en-US" dirty="0"/>
                    </a:p>
                  </a:txBody>
                  <a:tcPr/>
                </a:tc>
              </a:tr>
              <a:tr h="370840">
                <a:tc>
                  <a:txBody>
                    <a:bodyPr/>
                    <a:lstStyle/>
                    <a:p>
                      <a:r>
                        <a:rPr lang="en-US" dirty="0" smtClean="0"/>
                        <a:t>Part C</a:t>
                      </a:r>
                      <a:r>
                        <a:rPr lang="en-US" baseline="0" dirty="0" smtClean="0"/>
                        <a:t> : Water Budget</a:t>
                      </a:r>
                      <a:endParaRPr lang="en-US" dirty="0"/>
                    </a:p>
                  </a:txBody>
                  <a:tcPr/>
                </a:tc>
                <a:tc>
                  <a:txBody>
                    <a:bodyPr/>
                    <a:lstStyle/>
                    <a:p>
                      <a:r>
                        <a:rPr lang="en-US" dirty="0" smtClean="0"/>
                        <a:t>422-488</a:t>
                      </a:r>
                      <a:endParaRPr lang="en-US" dirty="0"/>
                    </a:p>
                  </a:txBody>
                  <a:tcPr/>
                </a:tc>
                <a:tc>
                  <a:txBody>
                    <a:bodyPr/>
                    <a:lstStyle/>
                    <a:p>
                      <a:r>
                        <a:rPr lang="en-US" dirty="0" smtClean="0"/>
                        <a:t>1-67</a:t>
                      </a:r>
                    </a:p>
                  </a:txBody>
                  <a:tcPr/>
                </a:tc>
              </a:tr>
              <a:tr h="370840">
                <a:tc>
                  <a:txBody>
                    <a:bodyPr/>
                    <a:lstStyle/>
                    <a:p>
                      <a:r>
                        <a:rPr lang="en-US" dirty="0" smtClean="0"/>
                        <a:t>After Part C</a:t>
                      </a:r>
                      <a:endParaRPr lang="en-US" dirty="0"/>
                    </a:p>
                  </a:txBody>
                  <a:tcPr/>
                </a:tc>
                <a:tc>
                  <a:txBody>
                    <a:bodyPr/>
                    <a:lstStyle/>
                    <a:p>
                      <a:r>
                        <a:rPr lang="en-US" dirty="0" smtClean="0"/>
                        <a:t>489-623</a:t>
                      </a:r>
                      <a:endParaRPr lang="en-US" dirty="0"/>
                    </a:p>
                  </a:txBody>
                  <a:tcPr/>
                </a:tc>
                <a:tc>
                  <a:txBody>
                    <a:bodyPr/>
                    <a:lstStyle/>
                    <a:p>
                      <a:r>
                        <a:rPr lang="en-US" dirty="0" smtClean="0"/>
                        <a:t>inconsistent</a:t>
                      </a:r>
                      <a:endParaRPr lang="en-US" dirty="0"/>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6" name="TextBox 5"/>
          <p:cNvSpPr txBox="1"/>
          <p:nvPr/>
        </p:nvSpPr>
        <p:spPr>
          <a:xfrm>
            <a:off x="76200" y="5791200"/>
            <a:ext cx="8915400" cy="923330"/>
          </a:xfrm>
          <a:prstGeom prst="rect">
            <a:avLst/>
          </a:prstGeom>
          <a:noFill/>
        </p:spPr>
        <p:txBody>
          <a:bodyPr wrap="square" rtlCol="0">
            <a:spAutoFit/>
          </a:bodyPr>
          <a:lstStyle/>
          <a:p>
            <a:r>
              <a:rPr lang="en-US" dirty="0" smtClean="0"/>
              <a:t>* Yes, it’s true.. The printed page numbers aren’t consistent! This budget book is actually multiple documents strung together.</a:t>
            </a:r>
          </a:p>
          <a:p>
            <a:r>
              <a:rPr lang="en-US" dirty="0" smtClean="0"/>
              <a:t>* No, there is no Part B.</a:t>
            </a:r>
            <a:endParaRPr lang="en-US" dirty="0"/>
          </a:p>
        </p:txBody>
      </p:sp>
    </p:spTree>
    <p:extLst>
      <p:ext uri="{BB962C8B-B14F-4D97-AF65-F5344CB8AC3E}">
        <p14:creationId xmlns:p14="http://schemas.microsoft.com/office/powerpoint/2010/main" val="1849286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Pages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3553716"/>
              </p:ext>
            </p:extLst>
          </p:nvPr>
        </p:nvGraphicFramePr>
        <p:xfrm>
          <a:off x="1295400" y="1676400"/>
          <a:ext cx="6553200" cy="3977640"/>
        </p:xfrm>
        <a:graphic>
          <a:graphicData uri="http://schemas.openxmlformats.org/drawingml/2006/table">
            <a:tbl>
              <a:tblPr firstRow="1" bandRow="1">
                <a:tableStyleId>{21E4AEA4-8DFA-4A89-87EB-49C32662AFE0}</a:tableStyleId>
              </a:tblPr>
              <a:tblGrid>
                <a:gridCol w="728133"/>
                <a:gridCol w="4685380"/>
                <a:gridCol w="1139687"/>
              </a:tblGrid>
              <a:tr h="370840">
                <a:tc>
                  <a:txBody>
                    <a:bodyPr/>
                    <a:lstStyle/>
                    <a:p>
                      <a:r>
                        <a:rPr lang="en-US" dirty="0" smtClean="0"/>
                        <a:t>Sr. No.</a:t>
                      </a:r>
                      <a:endParaRPr lang="en-US" dirty="0"/>
                    </a:p>
                  </a:txBody>
                  <a:tcPr/>
                </a:tc>
                <a:tc>
                  <a:txBody>
                    <a:bodyPr/>
                    <a:lstStyle/>
                    <a:p>
                      <a:r>
                        <a:rPr lang="en-US" dirty="0" smtClean="0"/>
                        <a:t>Section *</a:t>
                      </a:r>
                      <a:endParaRPr lang="en-US" dirty="0"/>
                    </a:p>
                  </a:txBody>
                  <a:tcPr/>
                </a:tc>
                <a:tc>
                  <a:txBody>
                    <a:bodyPr/>
                    <a:lstStyle/>
                    <a:p>
                      <a:r>
                        <a:rPr lang="en-US" dirty="0" smtClean="0"/>
                        <a:t>Page</a:t>
                      </a:r>
                      <a:r>
                        <a:rPr lang="en-US" baseline="0" dirty="0" smtClean="0"/>
                        <a:t> no. in PDF</a:t>
                      </a:r>
                      <a:endParaRPr lang="en-US" dirty="0"/>
                    </a:p>
                  </a:txBody>
                  <a:tcPr/>
                </a:tc>
              </a:tr>
              <a:tr h="370840">
                <a:tc>
                  <a:txBody>
                    <a:bodyPr/>
                    <a:lstStyle/>
                    <a:p>
                      <a:r>
                        <a:rPr lang="en-US" dirty="0" smtClean="0"/>
                        <a:t>1</a:t>
                      </a:r>
                      <a:endParaRPr lang="en-US" dirty="0"/>
                    </a:p>
                  </a:txBody>
                  <a:tcPr/>
                </a:tc>
                <a:tc>
                  <a:txBody>
                    <a:bodyPr/>
                    <a:lstStyle/>
                    <a:p>
                      <a:r>
                        <a:rPr lang="en-US" dirty="0" smtClean="0"/>
                        <a:t>Budget</a:t>
                      </a:r>
                      <a:r>
                        <a:rPr lang="en-US" baseline="0" dirty="0" smtClean="0"/>
                        <a:t> at a glance</a:t>
                      </a:r>
                      <a:endParaRPr lang="en-US" dirty="0"/>
                    </a:p>
                  </a:txBody>
                  <a:tcPr/>
                </a:tc>
                <a:tc>
                  <a:txBody>
                    <a:bodyPr/>
                    <a:lstStyle/>
                    <a:p>
                      <a:r>
                        <a:rPr lang="en-US" dirty="0" smtClean="0"/>
                        <a:t>94-99</a:t>
                      </a:r>
                      <a:endParaRPr lang="en-US" dirty="0"/>
                    </a:p>
                  </a:txBody>
                  <a:tcPr/>
                </a:tc>
              </a:tr>
              <a:tr h="370840">
                <a:tc>
                  <a:txBody>
                    <a:bodyPr/>
                    <a:lstStyle/>
                    <a:p>
                      <a:r>
                        <a:rPr lang="en-US" dirty="0" smtClean="0"/>
                        <a:t>2</a:t>
                      </a:r>
                      <a:endParaRPr lang="en-US" dirty="0"/>
                    </a:p>
                  </a:txBody>
                  <a:tcPr/>
                </a:tc>
                <a:tc>
                  <a:txBody>
                    <a:bodyPr/>
                    <a:lstStyle/>
                    <a:p>
                      <a:r>
                        <a:rPr lang="en-US" dirty="0" smtClean="0"/>
                        <a:t>15 year summary</a:t>
                      </a:r>
                      <a:endParaRPr lang="en-US" dirty="0"/>
                    </a:p>
                  </a:txBody>
                  <a:tcPr/>
                </a:tc>
                <a:tc>
                  <a:txBody>
                    <a:bodyPr/>
                    <a:lstStyle/>
                    <a:p>
                      <a:r>
                        <a:rPr lang="en-US" dirty="0" smtClean="0"/>
                        <a:t>101-102</a:t>
                      </a:r>
                      <a:endParaRPr lang="en-US" dirty="0"/>
                    </a:p>
                  </a:txBody>
                  <a:tcPr/>
                </a:tc>
              </a:tr>
              <a:tr h="370840">
                <a:tc>
                  <a:txBody>
                    <a:bodyPr/>
                    <a:lstStyle/>
                    <a:p>
                      <a:r>
                        <a:rPr lang="en-US" dirty="0" smtClean="0"/>
                        <a:t>3</a:t>
                      </a:r>
                      <a:endParaRPr lang="en-US" dirty="0"/>
                    </a:p>
                  </a:txBody>
                  <a:tcPr/>
                </a:tc>
                <a:tc>
                  <a:txBody>
                    <a:bodyPr/>
                    <a:lstStyle/>
                    <a:p>
                      <a:r>
                        <a:rPr lang="en-US" dirty="0" smtClean="0"/>
                        <a:t>10 year summary</a:t>
                      </a:r>
                      <a:endParaRPr lang="en-US" dirty="0"/>
                    </a:p>
                  </a:txBody>
                  <a:tcPr/>
                </a:tc>
                <a:tc>
                  <a:txBody>
                    <a:bodyPr/>
                    <a:lstStyle/>
                    <a:p>
                      <a:r>
                        <a:rPr lang="en-US" dirty="0" smtClean="0"/>
                        <a:t>103-105</a:t>
                      </a:r>
                      <a:endParaRPr lang="en-US" dirty="0"/>
                    </a:p>
                  </a:txBody>
                  <a:tcPr/>
                </a:tc>
              </a:tr>
              <a:tr h="370840">
                <a:tc>
                  <a:txBody>
                    <a:bodyPr/>
                    <a:lstStyle/>
                    <a:p>
                      <a:r>
                        <a:rPr lang="en-US" dirty="0" smtClean="0"/>
                        <a:t>4</a:t>
                      </a:r>
                      <a:endParaRPr lang="en-US" dirty="0"/>
                    </a:p>
                  </a:txBody>
                  <a:tcPr/>
                </a:tc>
                <a:tc>
                  <a:txBody>
                    <a:bodyPr/>
                    <a:lstStyle/>
                    <a:p>
                      <a:r>
                        <a:rPr lang="en-US" dirty="0" smtClean="0"/>
                        <a:t>Taxes details</a:t>
                      </a:r>
                      <a:endParaRPr lang="en-US" dirty="0"/>
                    </a:p>
                  </a:txBody>
                  <a:tcPr/>
                </a:tc>
                <a:tc>
                  <a:txBody>
                    <a:bodyPr/>
                    <a:lstStyle/>
                    <a:p>
                      <a:r>
                        <a:rPr lang="en-US" dirty="0" smtClean="0"/>
                        <a:t>106-120</a:t>
                      </a:r>
                      <a:endParaRPr lang="en-US" dirty="0"/>
                    </a:p>
                  </a:txBody>
                  <a:tcPr/>
                </a:tc>
              </a:tr>
              <a:tr h="370840">
                <a:tc>
                  <a:txBody>
                    <a:bodyPr/>
                    <a:lstStyle/>
                    <a:p>
                      <a:r>
                        <a:rPr lang="en-US" dirty="0" smtClean="0"/>
                        <a:t>5</a:t>
                      </a:r>
                      <a:endParaRPr lang="en-US" dirty="0"/>
                    </a:p>
                  </a:txBody>
                  <a:tcPr/>
                </a:tc>
                <a:tc>
                  <a:txBody>
                    <a:bodyPr/>
                    <a:lstStyle/>
                    <a:p>
                      <a:r>
                        <a:rPr lang="en-US" dirty="0" smtClean="0"/>
                        <a:t>Urban Transport Fund</a:t>
                      </a:r>
                      <a:r>
                        <a:rPr lang="en-US" baseline="0" dirty="0" smtClean="0"/>
                        <a:t> (UTF)</a:t>
                      </a:r>
                      <a:endParaRPr lang="en-US" dirty="0"/>
                    </a:p>
                  </a:txBody>
                  <a:tcPr/>
                </a:tc>
                <a:tc>
                  <a:txBody>
                    <a:bodyPr/>
                    <a:lstStyle/>
                    <a:p>
                      <a:r>
                        <a:rPr lang="en-US" dirty="0" smtClean="0"/>
                        <a:t>121-122</a:t>
                      </a:r>
                      <a:endParaRPr lang="en-US" dirty="0"/>
                    </a:p>
                  </a:txBody>
                  <a:tcPr/>
                </a:tc>
              </a:tr>
              <a:tr h="370840">
                <a:tc>
                  <a:txBody>
                    <a:bodyPr/>
                    <a:lstStyle/>
                    <a:p>
                      <a:r>
                        <a:rPr lang="en-US" dirty="0" smtClean="0"/>
                        <a:t>6</a:t>
                      </a:r>
                      <a:endParaRPr lang="en-US" dirty="0"/>
                    </a:p>
                  </a:txBody>
                  <a:tcPr/>
                </a:tc>
                <a:tc>
                  <a:txBody>
                    <a:bodyPr/>
                    <a:lstStyle/>
                    <a:p>
                      <a:r>
                        <a:rPr lang="en-US" dirty="0" smtClean="0"/>
                        <a:t>B-Budget</a:t>
                      </a:r>
                      <a:r>
                        <a:rPr lang="en-US" baseline="0" dirty="0" smtClean="0"/>
                        <a:t> (backward classes)</a:t>
                      </a:r>
                      <a:endParaRPr lang="en-US" dirty="0"/>
                    </a:p>
                  </a:txBody>
                  <a:tcPr/>
                </a:tc>
                <a:tc>
                  <a:txBody>
                    <a:bodyPr/>
                    <a:lstStyle/>
                    <a:p>
                      <a:r>
                        <a:rPr lang="en-US" dirty="0" smtClean="0"/>
                        <a:t>127-128</a:t>
                      </a:r>
                      <a:endParaRPr lang="en-US" dirty="0"/>
                    </a:p>
                  </a:txBody>
                  <a:tcPr/>
                </a:tc>
              </a:tr>
              <a:tr h="370840">
                <a:tc>
                  <a:txBody>
                    <a:bodyPr/>
                    <a:lstStyle/>
                    <a:p>
                      <a:r>
                        <a:rPr lang="en-US" dirty="0" smtClean="0"/>
                        <a:t>7</a:t>
                      </a:r>
                      <a:endParaRPr lang="en-US" dirty="0"/>
                    </a:p>
                  </a:txBody>
                  <a:tcPr/>
                </a:tc>
                <a:tc>
                  <a:txBody>
                    <a:bodyPr/>
                    <a:lstStyle/>
                    <a:p>
                      <a:r>
                        <a:rPr lang="en-US" dirty="0" smtClean="0"/>
                        <a:t>L-Budget (ladies</a:t>
                      </a:r>
                      <a:r>
                        <a:rPr lang="en-US" baseline="0" dirty="0" smtClean="0"/>
                        <a:t> and children)</a:t>
                      </a:r>
                      <a:endParaRPr lang="en-US" dirty="0"/>
                    </a:p>
                  </a:txBody>
                  <a:tcPr/>
                </a:tc>
                <a:tc>
                  <a:txBody>
                    <a:bodyPr/>
                    <a:lstStyle/>
                    <a:p>
                      <a:r>
                        <a:rPr lang="en-US" dirty="0" smtClean="0"/>
                        <a:t>129-130</a:t>
                      </a:r>
                      <a:endParaRPr lang="en-US" dirty="0"/>
                    </a:p>
                  </a:txBody>
                  <a:tcPr/>
                </a:tc>
              </a:tr>
              <a:tr h="370840">
                <a:tc>
                  <a:txBody>
                    <a:bodyPr/>
                    <a:lstStyle/>
                    <a:p>
                      <a:r>
                        <a:rPr lang="en-US" dirty="0" smtClean="0"/>
                        <a:t>8</a:t>
                      </a:r>
                    </a:p>
                  </a:txBody>
                  <a:tcPr/>
                </a:tc>
                <a:tc>
                  <a:txBody>
                    <a:bodyPr/>
                    <a:lstStyle/>
                    <a:p>
                      <a:r>
                        <a:rPr lang="en-US" dirty="0" smtClean="0"/>
                        <a:t>P-Budget (poor)</a:t>
                      </a:r>
                    </a:p>
                  </a:txBody>
                  <a:tcPr/>
                </a:tc>
                <a:tc>
                  <a:txBody>
                    <a:bodyPr/>
                    <a:lstStyle/>
                    <a:p>
                      <a:r>
                        <a:rPr lang="en-US" dirty="0" smtClean="0"/>
                        <a:t>131-132</a:t>
                      </a:r>
                      <a:endParaRPr lang="en-US" dirty="0"/>
                    </a:p>
                  </a:txBody>
                  <a:tcPr/>
                </a:tc>
              </a:tr>
              <a:tr h="370840">
                <a:tc>
                  <a:txBody>
                    <a:bodyPr/>
                    <a:lstStyle/>
                    <a:p>
                      <a:r>
                        <a:rPr lang="en-US" dirty="0" smtClean="0"/>
                        <a:t>9</a:t>
                      </a:r>
                    </a:p>
                  </a:txBody>
                  <a:tcPr/>
                </a:tc>
                <a:tc>
                  <a:txBody>
                    <a:bodyPr/>
                    <a:lstStyle/>
                    <a:p>
                      <a:r>
                        <a:rPr lang="en-US" dirty="0" smtClean="0"/>
                        <a:t>Water (Part C) Budget</a:t>
                      </a:r>
                      <a:r>
                        <a:rPr lang="en-US" baseline="0" dirty="0" smtClean="0"/>
                        <a:t> summary</a:t>
                      </a:r>
                      <a:endParaRPr lang="en-US" dirty="0" smtClean="0"/>
                    </a:p>
                  </a:txBody>
                  <a:tcPr/>
                </a:tc>
                <a:tc>
                  <a:txBody>
                    <a:bodyPr/>
                    <a:lstStyle/>
                    <a:p>
                      <a:r>
                        <a:rPr lang="en-US" dirty="0" smtClean="0"/>
                        <a:t>133-134</a:t>
                      </a:r>
                      <a:endParaRPr lang="en-US" dirty="0"/>
                    </a:p>
                  </a:txBody>
                  <a:tcPr/>
                </a:tc>
              </a:tr>
            </a:tbl>
          </a:graphicData>
        </a:graphic>
      </p:graphicFrame>
      <p:sp>
        <p:nvSpPr>
          <p:cNvPr id="3" name="TextBox 2"/>
          <p:cNvSpPr txBox="1"/>
          <p:nvPr/>
        </p:nvSpPr>
        <p:spPr>
          <a:xfrm>
            <a:off x="838200" y="6367046"/>
            <a:ext cx="8229600" cy="338554"/>
          </a:xfrm>
          <a:prstGeom prst="rect">
            <a:avLst/>
          </a:prstGeom>
          <a:noFill/>
        </p:spPr>
        <p:txBody>
          <a:bodyPr wrap="square" rtlCol="0">
            <a:spAutoFit/>
          </a:bodyPr>
          <a:lstStyle/>
          <a:p>
            <a:pPr algn="r"/>
            <a:r>
              <a:rPr lang="en-US" sz="1600" dirty="0" smtClean="0"/>
              <a:t>* There is a lot more in the initial section. Author has only listed some main tables from it.</a:t>
            </a:r>
            <a:endParaRPr lang="en-US" sz="1600" dirty="0"/>
          </a:p>
        </p:txBody>
      </p:sp>
    </p:spTree>
    <p:extLst>
      <p:ext uri="{BB962C8B-B14F-4D97-AF65-F5344CB8AC3E}">
        <p14:creationId xmlns:p14="http://schemas.microsoft.com/office/powerpoint/2010/main" val="273163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A : General 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197847"/>
              </p:ext>
            </p:extLst>
          </p:nvPr>
        </p:nvGraphicFramePr>
        <p:xfrm>
          <a:off x="348041" y="1518920"/>
          <a:ext cx="8491159" cy="4348480"/>
        </p:xfrm>
        <a:graphic>
          <a:graphicData uri="http://schemas.openxmlformats.org/drawingml/2006/table">
            <a:tbl>
              <a:tblPr firstRow="1" bandRow="1">
                <a:tableStyleId>{F5AB1C69-6EDB-4FF4-983F-18BD219EF322}</a:tableStyleId>
              </a:tblPr>
              <a:tblGrid>
                <a:gridCol w="609599"/>
                <a:gridCol w="5257800"/>
                <a:gridCol w="1371600"/>
                <a:gridCol w="1252160"/>
              </a:tblGrid>
              <a:tr h="370840">
                <a:tc>
                  <a:txBody>
                    <a:bodyPr/>
                    <a:lstStyle/>
                    <a:p>
                      <a:r>
                        <a:rPr lang="en-US" dirty="0" smtClean="0"/>
                        <a:t>Sr. No.</a:t>
                      </a:r>
                      <a:endParaRPr lang="en-US" dirty="0"/>
                    </a:p>
                  </a:txBody>
                  <a:tcPr/>
                </a:tc>
                <a:tc>
                  <a:txBody>
                    <a:bodyPr/>
                    <a:lstStyle/>
                    <a:p>
                      <a:r>
                        <a:rPr lang="en-US" dirty="0" smtClean="0"/>
                        <a:t>Section</a:t>
                      </a:r>
                      <a:endParaRPr lang="en-US" dirty="0"/>
                    </a:p>
                  </a:txBody>
                  <a:tcPr/>
                </a:tc>
                <a:tc>
                  <a:txBody>
                    <a:bodyPr/>
                    <a:lstStyle/>
                    <a:p>
                      <a:r>
                        <a:rPr lang="en-US" dirty="0" smtClean="0"/>
                        <a:t>Page</a:t>
                      </a:r>
                      <a:r>
                        <a:rPr lang="en-US" baseline="0" dirty="0" smtClean="0"/>
                        <a:t> no. in PDF</a:t>
                      </a:r>
                      <a:endParaRPr lang="en-US" dirty="0"/>
                    </a:p>
                  </a:txBody>
                  <a:tcPr/>
                </a:tc>
                <a:tc>
                  <a:txBody>
                    <a:bodyPr/>
                    <a:lstStyle/>
                    <a:p>
                      <a:r>
                        <a:rPr lang="en-US" dirty="0" smtClean="0"/>
                        <a:t>Printed</a:t>
                      </a:r>
                      <a:r>
                        <a:rPr lang="en-US" baseline="0" dirty="0" smtClean="0"/>
                        <a:t> page no. *</a:t>
                      </a:r>
                      <a:endParaRPr lang="en-US" dirty="0"/>
                    </a:p>
                  </a:txBody>
                  <a:tcPr/>
                </a:tc>
              </a:tr>
              <a:tr h="370840">
                <a:tc>
                  <a:txBody>
                    <a:bodyPr/>
                    <a:lstStyle/>
                    <a:p>
                      <a:r>
                        <a:rPr lang="en-US" dirty="0" smtClean="0"/>
                        <a:t>1</a:t>
                      </a:r>
                      <a:endParaRPr lang="en-US" dirty="0"/>
                    </a:p>
                  </a:txBody>
                  <a:tcPr/>
                </a:tc>
                <a:tc>
                  <a:txBody>
                    <a:bodyPr/>
                    <a:lstStyle/>
                    <a:p>
                      <a:r>
                        <a:rPr lang="en-US" dirty="0" smtClean="0"/>
                        <a:t>Revenue income + expenditure summary</a:t>
                      </a:r>
                      <a:endParaRPr lang="en-US" dirty="0"/>
                    </a:p>
                  </a:txBody>
                  <a:tcPr/>
                </a:tc>
                <a:tc>
                  <a:txBody>
                    <a:bodyPr/>
                    <a:lstStyle/>
                    <a:p>
                      <a:r>
                        <a:rPr lang="en-US" dirty="0" smtClean="0"/>
                        <a:t>136-137</a:t>
                      </a:r>
                      <a:endParaRPr lang="en-US" dirty="0"/>
                    </a:p>
                  </a:txBody>
                  <a:tcPr/>
                </a:tc>
                <a:tc>
                  <a:txBody>
                    <a:bodyPr/>
                    <a:lstStyle/>
                    <a:p>
                      <a:r>
                        <a:rPr lang="en-US" dirty="0" smtClean="0"/>
                        <a:t>2-3</a:t>
                      </a:r>
                      <a:endParaRPr lang="en-US" dirty="0"/>
                    </a:p>
                  </a:txBody>
                  <a:tcPr/>
                </a:tc>
              </a:tr>
              <a:tr h="370840">
                <a:tc>
                  <a:txBody>
                    <a:bodyPr/>
                    <a:lstStyle/>
                    <a:p>
                      <a:r>
                        <a:rPr lang="en-US" dirty="0" smtClean="0"/>
                        <a:t>2</a:t>
                      </a:r>
                      <a:endParaRPr lang="en-US" dirty="0"/>
                    </a:p>
                  </a:txBody>
                  <a:tcPr/>
                </a:tc>
                <a:tc>
                  <a:txBody>
                    <a:bodyPr/>
                    <a:lstStyle/>
                    <a:p>
                      <a:r>
                        <a:rPr lang="en-US" dirty="0" smtClean="0"/>
                        <a:t>Revenue Income : summary then details</a:t>
                      </a:r>
                      <a:endParaRPr lang="en-US" dirty="0"/>
                    </a:p>
                  </a:txBody>
                  <a:tcPr/>
                </a:tc>
                <a:tc>
                  <a:txBody>
                    <a:bodyPr/>
                    <a:lstStyle/>
                    <a:p>
                      <a:r>
                        <a:rPr lang="en-US" dirty="0" smtClean="0"/>
                        <a:t>138-161</a:t>
                      </a:r>
                      <a:endParaRPr lang="en-US" dirty="0"/>
                    </a:p>
                  </a:txBody>
                  <a:tcPr/>
                </a:tc>
                <a:tc>
                  <a:txBody>
                    <a:bodyPr/>
                    <a:lstStyle/>
                    <a:p>
                      <a:r>
                        <a:rPr lang="en-US" dirty="0" smtClean="0"/>
                        <a:t>4-27</a:t>
                      </a:r>
                      <a:endParaRPr lang="en-US" dirty="0"/>
                    </a:p>
                  </a:txBody>
                  <a:tcPr/>
                </a:tc>
              </a:tr>
              <a:tr h="370840">
                <a:tc>
                  <a:txBody>
                    <a:bodyPr/>
                    <a:lstStyle/>
                    <a:p>
                      <a:r>
                        <a:rPr lang="en-US" dirty="0" smtClean="0"/>
                        <a:t>3</a:t>
                      </a:r>
                      <a:endParaRPr lang="en-US" dirty="0"/>
                    </a:p>
                  </a:txBody>
                  <a:tcPr/>
                </a:tc>
                <a:tc>
                  <a:txBody>
                    <a:bodyPr/>
                    <a:lstStyle/>
                    <a:p>
                      <a:r>
                        <a:rPr lang="en-US" dirty="0" smtClean="0"/>
                        <a:t>Revenue</a:t>
                      </a:r>
                      <a:r>
                        <a:rPr lang="en-US" baseline="0" dirty="0" smtClean="0"/>
                        <a:t> Expenditure : summary then details</a:t>
                      </a:r>
                      <a:endParaRPr lang="en-US" dirty="0"/>
                    </a:p>
                  </a:txBody>
                  <a:tcPr/>
                </a:tc>
                <a:tc>
                  <a:txBody>
                    <a:bodyPr/>
                    <a:lstStyle/>
                    <a:p>
                      <a:r>
                        <a:rPr lang="en-US" dirty="0" smtClean="0"/>
                        <a:t>162-235</a:t>
                      </a:r>
                      <a:endParaRPr lang="en-US" dirty="0"/>
                    </a:p>
                  </a:txBody>
                  <a:tcPr/>
                </a:tc>
                <a:tc>
                  <a:txBody>
                    <a:bodyPr/>
                    <a:lstStyle/>
                    <a:p>
                      <a:r>
                        <a:rPr lang="en-US" dirty="0" smtClean="0"/>
                        <a:t>28-101</a:t>
                      </a:r>
                      <a:endParaRPr lang="en-US" dirty="0"/>
                    </a:p>
                  </a:txBody>
                  <a:tcPr/>
                </a:tc>
              </a:tr>
              <a:tr h="370840">
                <a:tc>
                  <a:txBody>
                    <a:bodyPr/>
                    <a:lstStyle/>
                    <a:p>
                      <a:r>
                        <a:rPr lang="en-US" dirty="0" smtClean="0"/>
                        <a:t>4</a:t>
                      </a:r>
                    </a:p>
                  </a:txBody>
                  <a:tcPr/>
                </a:tc>
                <a:tc>
                  <a:txBody>
                    <a:bodyPr/>
                    <a:lstStyle/>
                    <a:p>
                      <a:r>
                        <a:rPr lang="en-US" dirty="0" smtClean="0"/>
                        <a:t>Debt *</a:t>
                      </a:r>
                      <a:endParaRPr lang="en-US" dirty="0"/>
                    </a:p>
                  </a:txBody>
                  <a:tcPr/>
                </a:tc>
                <a:tc>
                  <a:txBody>
                    <a:bodyPr/>
                    <a:lstStyle/>
                    <a:p>
                      <a:r>
                        <a:rPr lang="en-US" dirty="0" smtClean="0"/>
                        <a:t>236-238</a:t>
                      </a:r>
                    </a:p>
                  </a:txBody>
                  <a:tcPr/>
                </a:tc>
                <a:tc>
                  <a:txBody>
                    <a:bodyPr/>
                    <a:lstStyle/>
                    <a:p>
                      <a:r>
                        <a:rPr lang="en-US" dirty="0" smtClean="0"/>
                        <a:t>102-104</a:t>
                      </a:r>
                    </a:p>
                  </a:txBody>
                  <a:tcPr/>
                </a:tc>
              </a:tr>
              <a:tr h="370840">
                <a:tc>
                  <a:txBody>
                    <a:bodyPr/>
                    <a:lstStyle/>
                    <a:p>
                      <a:r>
                        <a:rPr lang="en-US" dirty="0" smtClean="0"/>
                        <a:t>5</a:t>
                      </a:r>
                      <a:endParaRPr lang="en-US" dirty="0"/>
                    </a:p>
                  </a:txBody>
                  <a:tcPr/>
                </a:tc>
                <a:tc>
                  <a:txBody>
                    <a:bodyPr/>
                    <a:lstStyle/>
                    <a:p>
                      <a:r>
                        <a:rPr lang="en-US" dirty="0" err="1" smtClean="0"/>
                        <a:t>Tasalmat</a:t>
                      </a:r>
                      <a:r>
                        <a:rPr lang="en-US" dirty="0" smtClean="0"/>
                        <a:t> </a:t>
                      </a:r>
                      <a:r>
                        <a:rPr lang="en-US" dirty="0" err="1" smtClean="0"/>
                        <a:t>Duberji</a:t>
                      </a:r>
                      <a:r>
                        <a:rPr lang="en-US" dirty="0" smtClean="0"/>
                        <a:t> *</a:t>
                      </a:r>
                      <a:endParaRPr lang="en-US" dirty="0"/>
                    </a:p>
                  </a:txBody>
                  <a:tcPr/>
                </a:tc>
                <a:tc>
                  <a:txBody>
                    <a:bodyPr/>
                    <a:lstStyle/>
                    <a:p>
                      <a:r>
                        <a:rPr lang="en-US" dirty="0" smtClean="0"/>
                        <a:t>240-242</a:t>
                      </a:r>
                      <a:endParaRPr lang="en-US" dirty="0"/>
                    </a:p>
                  </a:txBody>
                  <a:tcPr/>
                </a:tc>
                <a:tc>
                  <a:txBody>
                    <a:bodyPr/>
                    <a:lstStyle/>
                    <a:p>
                      <a:r>
                        <a:rPr lang="en-US" dirty="0" smtClean="0"/>
                        <a:t>106-108</a:t>
                      </a:r>
                      <a:endParaRPr lang="en-US" dirty="0"/>
                    </a:p>
                  </a:txBody>
                  <a:tcPr/>
                </a:tc>
              </a:tr>
              <a:tr h="370840">
                <a:tc>
                  <a:txBody>
                    <a:bodyPr/>
                    <a:lstStyle/>
                    <a:p>
                      <a:r>
                        <a:rPr lang="en-US" dirty="0" smtClean="0"/>
                        <a:t>6</a:t>
                      </a:r>
                      <a:endParaRPr lang="en-US" dirty="0"/>
                    </a:p>
                  </a:txBody>
                  <a:tcPr/>
                </a:tc>
                <a:tc>
                  <a:txBody>
                    <a:bodyPr/>
                    <a:lstStyle/>
                    <a:p>
                      <a:r>
                        <a:rPr lang="en-US" dirty="0" smtClean="0"/>
                        <a:t>Capital income + expenditure summary</a:t>
                      </a:r>
                      <a:endParaRPr lang="en-US" dirty="0"/>
                    </a:p>
                  </a:txBody>
                  <a:tcPr/>
                </a:tc>
                <a:tc>
                  <a:txBody>
                    <a:bodyPr/>
                    <a:lstStyle/>
                    <a:p>
                      <a:r>
                        <a:rPr lang="en-US" dirty="0" smtClean="0"/>
                        <a:t>244-245</a:t>
                      </a:r>
                      <a:endParaRPr lang="en-US" dirty="0"/>
                    </a:p>
                  </a:txBody>
                  <a:tcPr/>
                </a:tc>
                <a:tc>
                  <a:txBody>
                    <a:bodyPr/>
                    <a:lstStyle/>
                    <a:p>
                      <a:r>
                        <a:rPr lang="en-US" dirty="0" smtClean="0"/>
                        <a:t>110-111</a:t>
                      </a:r>
                      <a:endParaRPr lang="en-US" dirty="0"/>
                    </a:p>
                  </a:txBody>
                  <a:tcPr/>
                </a:tc>
              </a:tr>
              <a:tr h="370840">
                <a:tc>
                  <a:txBody>
                    <a:bodyPr/>
                    <a:lstStyle/>
                    <a:p>
                      <a:r>
                        <a:rPr lang="en-US" dirty="0" smtClean="0"/>
                        <a:t>7</a:t>
                      </a:r>
                      <a:endParaRPr lang="en-US" dirty="0"/>
                    </a:p>
                  </a:txBody>
                  <a:tcPr/>
                </a:tc>
                <a:tc>
                  <a:txBody>
                    <a:bodyPr/>
                    <a:lstStyle/>
                    <a:p>
                      <a:r>
                        <a:rPr lang="en-US" dirty="0" smtClean="0"/>
                        <a:t>Capital</a:t>
                      </a:r>
                      <a:r>
                        <a:rPr lang="en-US" baseline="0" dirty="0" smtClean="0"/>
                        <a:t> expenditure detail</a:t>
                      </a:r>
                      <a:endParaRPr lang="en-US" dirty="0"/>
                    </a:p>
                  </a:txBody>
                  <a:tcPr/>
                </a:tc>
                <a:tc>
                  <a:txBody>
                    <a:bodyPr/>
                    <a:lstStyle/>
                    <a:p>
                      <a:r>
                        <a:rPr lang="en-US" dirty="0" smtClean="0"/>
                        <a:t>246-291</a:t>
                      </a:r>
                      <a:endParaRPr lang="en-US" dirty="0"/>
                    </a:p>
                  </a:txBody>
                  <a:tcPr/>
                </a:tc>
                <a:tc>
                  <a:txBody>
                    <a:bodyPr/>
                    <a:lstStyle/>
                    <a:p>
                      <a:r>
                        <a:rPr lang="en-US" dirty="0" smtClean="0"/>
                        <a:t>112-157</a:t>
                      </a:r>
                      <a:endParaRPr lang="en-US" dirty="0"/>
                    </a:p>
                  </a:txBody>
                  <a:tcPr/>
                </a:tc>
              </a:tr>
              <a:tr h="370840">
                <a:tc>
                  <a:txBody>
                    <a:bodyPr/>
                    <a:lstStyle/>
                    <a:p>
                      <a:r>
                        <a:rPr lang="en-US" dirty="0" smtClean="0"/>
                        <a:t>8</a:t>
                      </a:r>
                      <a:endParaRPr lang="en-US" dirty="0"/>
                    </a:p>
                  </a:txBody>
                  <a:tcPr/>
                </a:tc>
                <a:tc>
                  <a:txBody>
                    <a:bodyPr/>
                    <a:lstStyle/>
                    <a:p>
                      <a:r>
                        <a:rPr lang="en-US" dirty="0" err="1" smtClean="0"/>
                        <a:t>Khas</a:t>
                      </a:r>
                      <a:r>
                        <a:rPr lang="en-US" dirty="0" smtClean="0"/>
                        <a:t> </a:t>
                      </a:r>
                      <a:r>
                        <a:rPr lang="en-US" dirty="0" err="1" smtClean="0"/>
                        <a:t>Nidhi</a:t>
                      </a:r>
                      <a:r>
                        <a:rPr lang="en-US" dirty="0" smtClean="0"/>
                        <a:t> summaries and details</a:t>
                      </a:r>
                      <a:endParaRPr lang="en-US" dirty="0"/>
                    </a:p>
                  </a:txBody>
                  <a:tcPr/>
                </a:tc>
                <a:tc>
                  <a:txBody>
                    <a:bodyPr/>
                    <a:lstStyle/>
                    <a:p>
                      <a:r>
                        <a:rPr lang="en-US" dirty="0" smtClean="0"/>
                        <a:t>293-323</a:t>
                      </a:r>
                      <a:endParaRPr lang="en-US" dirty="0"/>
                    </a:p>
                  </a:txBody>
                  <a:tcPr/>
                </a:tc>
                <a:tc>
                  <a:txBody>
                    <a:bodyPr/>
                    <a:lstStyle/>
                    <a:p>
                      <a:r>
                        <a:rPr lang="en-US" dirty="0" smtClean="0"/>
                        <a:t>160-190</a:t>
                      </a:r>
                      <a:endParaRPr lang="en-US" dirty="0"/>
                    </a:p>
                  </a:txBody>
                  <a:tcPr/>
                </a:tc>
              </a:tr>
              <a:tr h="370840">
                <a:tc>
                  <a:txBody>
                    <a:bodyPr/>
                    <a:lstStyle/>
                    <a:p>
                      <a:r>
                        <a:rPr lang="en-US" dirty="0" smtClean="0"/>
                        <a:t>9</a:t>
                      </a:r>
                      <a:endParaRPr lang="en-US" dirty="0"/>
                    </a:p>
                  </a:txBody>
                  <a:tcPr/>
                </a:tc>
                <a:tc>
                  <a:txBody>
                    <a:bodyPr/>
                    <a:lstStyle/>
                    <a:p>
                      <a:r>
                        <a:rPr lang="en-US" dirty="0" smtClean="0"/>
                        <a:t>Expanded lists</a:t>
                      </a:r>
                      <a:endParaRPr lang="en-US" dirty="0"/>
                    </a:p>
                  </a:txBody>
                  <a:tcPr/>
                </a:tc>
                <a:tc>
                  <a:txBody>
                    <a:bodyPr/>
                    <a:lstStyle/>
                    <a:p>
                      <a:r>
                        <a:rPr lang="en-US" dirty="0" smtClean="0"/>
                        <a:t>324-410</a:t>
                      </a:r>
                      <a:endParaRPr lang="en-US" dirty="0"/>
                    </a:p>
                  </a:txBody>
                  <a:tcPr/>
                </a:tc>
                <a:tc>
                  <a:txBody>
                    <a:bodyPr/>
                    <a:lstStyle/>
                    <a:p>
                      <a:r>
                        <a:rPr lang="en-US" dirty="0" smtClean="0"/>
                        <a:t>191-277</a:t>
                      </a:r>
                      <a:endParaRPr lang="en-US" dirty="0"/>
                    </a:p>
                  </a:txBody>
                  <a:tcPr/>
                </a:tc>
              </a:tr>
              <a:tr h="370840">
                <a:tc>
                  <a:txBody>
                    <a:bodyPr/>
                    <a:lstStyle/>
                    <a:p>
                      <a:r>
                        <a:rPr lang="en-US" dirty="0" smtClean="0"/>
                        <a:t>10</a:t>
                      </a:r>
                      <a:endParaRPr lang="en-US" dirty="0"/>
                    </a:p>
                  </a:txBody>
                  <a:tcPr/>
                </a:tc>
                <a:tc>
                  <a:txBody>
                    <a:bodyPr/>
                    <a:lstStyle/>
                    <a:p>
                      <a:r>
                        <a:rPr lang="en-US" dirty="0" smtClean="0"/>
                        <a:t>Works</a:t>
                      </a:r>
                      <a:r>
                        <a:rPr lang="en-US" baseline="0" dirty="0" smtClean="0"/>
                        <a:t> from previous year carried forward</a:t>
                      </a:r>
                      <a:endParaRPr lang="en-US" dirty="0"/>
                    </a:p>
                  </a:txBody>
                  <a:tcPr/>
                </a:tc>
                <a:tc>
                  <a:txBody>
                    <a:bodyPr/>
                    <a:lstStyle/>
                    <a:p>
                      <a:r>
                        <a:rPr lang="en-US" dirty="0" smtClean="0"/>
                        <a:t>411-421</a:t>
                      </a:r>
                      <a:endParaRPr lang="en-US" dirty="0"/>
                    </a:p>
                  </a:txBody>
                  <a:tcPr/>
                </a:tc>
                <a:tc>
                  <a:txBody>
                    <a:bodyPr/>
                    <a:lstStyle/>
                    <a:p>
                      <a:r>
                        <a:rPr lang="en-US" dirty="0" smtClean="0"/>
                        <a:t>278-288</a:t>
                      </a:r>
                      <a:endParaRPr lang="en-US" dirty="0"/>
                    </a:p>
                  </a:txBody>
                  <a:tcPr/>
                </a:tc>
              </a:tr>
            </a:tbl>
          </a:graphicData>
        </a:graphic>
      </p:graphicFrame>
      <p:sp>
        <p:nvSpPr>
          <p:cNvPr id="5" name="TextBox 4"/>
          <p:cNvSpPr txBox="1"/>
          <p:nvPr/>
        </p:nvSpPr>
        <p:spPr>
          <a:xfrm>
            <a:off x="152400" y="6258580"/>
            <a:ext cx="8686800" cy="307777"/>
          </a:xfrm>
          <a:prstGeom prst="rect">
            <a:avLst/>
          </a:prstGeom>
          <a:noFill/>
        </p:spPr>
        <p:txBody>
          <a:bodyPr wrap="square" rtlCol="0">
            <a:spAutoFit/>
          </a:bodyPr>
          <a:lstStyle/>
          <a:p>
            <a:pPr algn="r"/>
            <a:r>
              <a:rPr lang="en-US" sz="1400" dirty="0" smtClean="0"/>
              <a:t>* Author has not analyzed these sections. So don’t ask.</a:t>
            </a:r>
            <a:endParaRPr lang="en-US" sz="1400" dirty="0"/>
          </a:p>
        </p:txBody>
      </p:sp>
    </p:spTree>
    <p:extLst>
      <p:ext uri="{BB962C8B-B14F-4D97-AF65-F5344CB8AC3E}">
        <p14:creationId xmlns:p14="http://schemas.microsoft.com/office/powerpoint/2010/main" val="1382775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C : Water 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8806042"/>
              </p:ext>
            </p:extLst>
          </p:nvPr>
        </p:nvGraphicFramePr>
        <p:xfrm>
          <a:off x="533399" y="1823720"/>
          <a:ext cx="8153402" cy="3510280"/>
        </p:xfrm>
        <a:graphic>
          <a:graphicData uri="http://schemas.openxmlformats.org/drawingml/2006/table">
            <a:tbl>
              <a:tblPr firstRow="1" bandRow="1">
                <a:tableStyleId>{5C22544A-7EE6-4342-B048-85BDC9FD1C3A}</a:tableStyleId>
              </a:tblPr>
              <a:tblGrid>
                <a:gridCol w="685801"/>
                <a:gridCol w="5190524"/>
                <a:gridCol w="1175265"/>
                <a:gridCol w="1101812"/>
              </a:tblGrid>
              <a:tr h="370840">
                <a:tc>
                  <a:txBody>
                    <a:bodyPr/>
                    <a:lstStyle/>
                    <a:p>
                      <a:r>
                        <a:rPr lang="en-US" dirty="0" smtClean="0"/>
                        <a:t>Sr. No.</a:t>
                      </a:r>
                      <a:endParaRPr lang="en-US" dirty="0"/>
                    </a:p>
                  </a:txBody>
                  <a:tcPr/>
                </a:tc>
                <a:tc>
                  <a:txBody>
                    <a:bodyPr/>
                    <a:lstStyle/>
                    <a:p>
                      <a:r>
                        <a:rPr lang="en-US" dirty="0" smtClean="0"/>
                        <a:t>Section</a:t>
                      </a:r>
                      <a:endParaRPr lang="en-US" dirty="0"/>
                    </a:p>
                  </a:txBody>
                  <a:tcPr/>
                </a:tc>
                <a:tc>
                  <a:txBody>
                    <a:bodyPr/>
                    <a:lstStyle/>
                    <a:p>
                      <a:r>
                        <a:rPr lang="en-US" dirty="0" smtClean="0"/>
                        <a:t>Page</a:t>
                      </a:r>
                      <a:r>
                        <a:rPr lang="en-US" baseline="0" dirty="0" smtClean="0"/>
                        <a:t> no. in PDF</a:t>
                      </a:r>
                      <a:endParaRPr lang="en-US" dirty="0"/>
                    </a:p>
                  </a:txBody>
                  <a:tcPr/>
                </a:tc>
                <a:tc>
                  <a:txBody>
                    <a:bodyPr/>
                    <a:lstStyle/>
                    <a:p>
                      <a:r>
                        <a:rPr lang="en-US" dirty="0" smtClean="0"/>
                        <a:t>Printed</a:t>
                      </a:r>
                      <a:r>
                        <a:rPr lang="en-US" baseline="0" dirty="0" smtClean="0"/>
                        <a:t> page no. *</a:t>
                      </a:r>
                      <a:endParaRPr lang="en-US" dirty="0"/>
                    </a:p>
                  </a:txBody>
                  <a:tcPr/>
                </a:tc>
              </a:tr>
              <a:tr h="370840">
                <a:tc>
                  <a:txBody>
                    <a:bodyPr/>
                    <a:lstStyle/>
                    <a:p>
                      <a:r>
                        <a:rPr lang="en-US" dirty="0" smtClean="0"/>
                        <a:t>1</a:t>
                      </a:r>
                      <a:endParaRPr lang="en-US" dirty="0"/>
                    </a:p>
                  </a:txBody>
                  <a:tcPr/>
                </a:tc>
                <a:tc>
                  <a:txBody>
                    <a:bodyPr/>
                    <a:lstStyle/>
                    <a:p>
                      <a:r>
                        <a:rPr lang="en-US" dirty="0" smtClean="0"/>
                        <a:t>Revenue income + expenditure summary</a:t>
                      </a:r>
                      <a:endParaRPr lang="en-US" dirty="0"/>
                    </a:p>
                  </a:txBody>
                  <a:tcPr/>
                </a:tc>
                <a:tc>
                  <a:txBody>
                    <a:bodyPr/>
                    <a:lstStyle/>
                    <a:p>
                      <a:r>
                        <a:rPr lang="en-US" dirty="0" smtClean="0"/>
                        <a:t>423-424</a:t>
                      </a:r>
                      <a:endParaRPr lang="en-US" dirty="0"/>
                    </a:p>
                  </a:txBody>
                  <a:tcPr/>
                </a:tc>
                <a:tc>
                  <a:txBody>
                    <a:bodyPr/>
                    <a:lstStyle/>
                    <a:p>
                      <a:r>
                        <a:rPr lang="en-US" dirty="0" smtClean="0"/>
                        <a:t>2-3</a:t>
                      </a:r>
                      <a:endParaRPr lang="en-US" dirty="0"/>
                    </a:p>
                  </a:txBody>
                  <a:tcPr/>
                </a:tc>
              </a:tr>
              <a:tr h="370840">
                <a:tc>
                  <a:txBody>
                    <a:bodyPr/>
                    <a:lstStyle/>
                    <a:p>
                      <a:r>
                        <a:rPr lang="en-US" dirty="0" smtClean="0"/>
                        <a:t>2</a:t>
                      </a:r>
                      <a:endParaRPr lang="en-US" dirty="0"/>
                    </a:p>
                  </a:txBody>
                  <a:tcPr/>
                </a:tc>
                <a:tc>
                  <a:txBody>
                    <a:bodyPr/>
                    <a:lstStyle/>
                    <a:p>
                      <a:r>
                        <a:rPr lang="en-US" dirty="0" smtClean="0"/>
                        <a:t>Revenue Income</a:t>
                      </a:r>
                      <a:endParaRPr lang="en-US" dirty="0"/>
                    </a:p>
                  </a:txBody>
                  <a:tcPr/>
                </a:tc>
                <a:tc>
                  <a:txBody>
                    <a:bodyPr/>
                    <a:lstStyle/>
                    <a:p>
                      <a:r>
                        <a:rPr lang="en-US" dirty="0" smtClean="0"/>
                        <a:t>425-428</a:t>
                      </a:r>
                      <a:endParaRPr lang="en-US" dirty="0"/>
                    </a:p>
                  </a:txBody>
                  <a:tcPr/>
                </a:tc>
                <a:tc>
                  <a:txBody>
                    <a:bodyPr/>
                    <a:lstStyle/>
                    <a:p>
                      <a:r>
                        <a:rPr lang="en-US" dirty="0" smtClean="0"/>
                        <a:t>4-7</a:t>
                      </a:r>
                      <a:endParaRPr lang="en-US" dirty="0"/>
                    </a:p>
                  </a:txBody>
                  <a:tcPr/>
                </a:tc>
              </a:tr>
              <a:tr h="370840">
                <a:tc>
                  <a:txBody>
                    <a:bodyPr/>
                    <a:lstStyle/>
                    <a:p>
                      <a:r>
                        <a:rPr lang="en-US" dirty="0" smtClean="0"/>
                        <a:t>3</a:t>
                      </a:r>
                      <a:endParaRPr lang="en-US" dirty="0"/>
                    </a:p>
                  </a:txBody>
                  <a:tcPr/>
                </a:tc>
                <a:tc>
                  <a:txBody>
                    <a:bodyPr/>
                    <a:lstStyle/>
                    <a:p>
                      <a:r>
                        <a:rPr lang="en-US" dirty="0" smtClean="0"/>
                        <a:t>Revenue</a:t>
                      </a:r>
                      <a:r>
                        <a:rPr lang="en-US" baseline="0" dirty="0" smtClean="0"/>
                        <a:t> Expenditure : summary then details</a:t>
                      </a:r>
                      <a:endParaRPr lang="en-US" dirty="0"/>
                    </a:p>
                  </a:txBody>
                  <a:tcPr/>
                </a:tc>
                <a:tc>
                  <a:txBody>
                    <a:bodyPr/>
                    <a:lstStyle/>
                    <a:p>
                      <a:r>
                        <a:rPr lang="en-US" dirty="0" smtClean="0"/>
                        <a:t>429-441</a:t>
                      </a:r>
                      <a:endParaRPr lang="en-US" dirty="0"/>
                    </a:p>
                  </a:txBody>
                  <a:tcPr/>
                </a:tc>
                <a:tc>
                  <a:txBody>
                    <a:bodyPr/>
                    <a:lstStyle/>
                    <a:p>
                      <a:r>
                        <a:rPr lang="en-US" dirty="0" smtClean="0"/>
                        <a:t>8-20</a:t>
                      </a:r>
                      <a:endParaRPr lang="en-US" dirty="0"/>
                    </a:p>
                  </a:txBody>
                  <a:tcPr/>
                </a:tc>
              </a:tr>
              <a:tr h="370840">
                <a:tc>
                  <a:txBody>
                    <a:bodyPr/>
                    <a:lstStyle/>
                    <a:p>
                      <a:r>
                        <a:rPr lang="en-US" dirty="0" smtClean="0"/>
                        <a:t>4</a:t>
                      </a:r>
                      <a:endParaRPr lang="en-US" dirty="0"/>
                    </a:p>
                  </a:txBody>
                  <a:tcPr/>
                </a:tc>
                <a:tc>
                  <a:txBody>
                    <a:bodyPr/>
                    <a:lstStyle/>
                    <a:p>
                      <a:r>
                        <a:rPr lang="en-US" dirty="0" smtClean="0"/>
                        <a:t>Capital income + expenditure summary</a:t>
                      </a:r>
                      <a:endParaRPr lang="en-US" dirty="0"/>
                    </a:p>
                  </a:txBody>
                  <a:tcPr/>
                </a:tc>
                <a:tc>
                  <a:txBody>
                    <a:bodyPr/>
                    <a:lstStyle/>
                    <a:p>
                      <a:r>
                        <a:rPr lang="en-US" dirty="0" smtClean="0"/>
                        <a:t>443-444</a:t>
                      </a:r>
                      <a:endParaRPr lang="en-US" dirty="0"/>
                    </a:p>
                  </a:txBody>
                  <a:tcPr/>
                </a:tc>
                <a:tc>
                  <a:txBody>
                    <a:bodyPr/>
                    <a:lstStyle/>
                    <a:p>
                      <a:r>
                        <a:rPr lang="en-US" dirty="0" smtClean="0"/>
                        <a:t>22-23</a:t>
                      </a:r>
                    </a:p>
                  </a:txBody>
                  <a:tcPr/>
                </a:tc>
              </a:tr>
              <a:tr h="370840">
                <a:tc>
                  <a:txBody>
                    <a:bodyPr/>
                    <a:lstStyle/>
                    <a:p>
                      <a:r>
                        <a:rPr lang="en-US" dirty="0" smtClean="0"/>
                        <a:t>5</a:t>
                      </a:r>
                      <a:endParaRPr lang="en-US" dirty="0"/>
                    </a:p>
                  </a:txBody>
                  <a:tcPr/>
                </a:tc>
                <a:tc>
                  <a:txBody>
                    <a:bodyPr/>
                    <a:lstStyle/>
                    <a:p>
                      <a:r>
                        <a:rPr lang="en-US" dirty="0" smtClean="0"/>
                        <a:t>Capital</a:t>
                      </a:r>
                      <a:r>
                        <a:rPr lang="en-US" baseline="0" dirty="0" smtClean="0"/>
                        <a:t> expenditure details</a:t>
                      </a:r>
                      <a:endParaRPr lang="en-US" dirty="0"/>
                    </a:p>
                  </a:txBody>
                  <a:tcPr/>
                </a:tc>
                <a:tc>
                  <a:txBody>
                    <a:bodyPr/>
                    <a:lstStyle/>
                    <a:p>
                      <a:r>
                        <a:rPr lang="en-US" dirty="0" smtClean="0"/>
                        <a:t>445-450</a:t>
                      </a:r>
                      <a:endParaRPr lang="en-US" dirty="0"/>
                    </a:p>
                  </a:txBody>
                  <a:tcPr/>
                </a:tc>
                <a:tc>
                  <a:txBody>
                    <a:bodyPr/>
                    <a:lstStyle/>
                    <a:p>
                      <a:r>
                        <a:rPr lang="en-US" dirty="0" smtClean="0"/>
                        <a:t>24-29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Expanded lists</a:t>
                      </a:r>
                    </a:p>
                  </a:txBody>
                  <a:tcPr/>
                </a:tc>
                <a:tc>
                  <a:txBody>
                    <a:bodyPr/>
                    <a:lstStyle/>
                    <a:p>
                      <a:r>
                        <a:rPr lang="en-US" dirty="0" smtClean="0"/>
                        <a:t>451-478</a:t>
                      </a:r>
                      <a:endParaRPr lang="en-US" dirty="0"/>
                    </a:p>
                  </a:txBody>
                  <a:tcPr/>
                </a:tc>
                <a:tc>
                  <a:txBody>
                    <a:bodyPr/>
                    <a:lstStyle/>
                    <a:p>
                      <a:r>
                        <a:rPr lang="en-US" dirty="0" smtClean="0"/>
                        <a:t>30-57</a:t>
                      </a:r>
                      <a:endParaRPr lang="en-US" dirty="0"/>
                    </a:p>
                  </a:txBody>
                  <a:tcPr/>
                </a:tc>
              </a:tr>
              <a:tr h="370840">
                <a:tc>
                  <a:txBody>
                    <a:bodyPr/>
                    <a:lstStyle/>
                    <a:p>
                      <a:r>
                        <a:rPr lang="en-US" dirty="0" smtClean="0"/>
                        <a:t>7</a:t>
                      </a:r>
                      <a:endParaRPr lang="en-US" dirty="0"/>
                    </a:p>
                  </a:txBody>
                  <a:tcPr/>
                </a:tc>
                <a:tc>
                  <a:txBody>
                    <a:bodyPr/>
                    <a:lstStyle/>
                    <a:p>
                      <a:r>
                        <a:rPr lang="en-US" dirty="0" smtClean="0"/>
                        <a:t>Works</a:t>
                      </a:r>
                      <a:r>
                        <a:rPr lang="en-US" baseline="0" dirty="0" smtClean="0"/>
                        <a:t> from previous year carried forward</a:t>
                      </a:r>
                      <a:endParaRPr lang="en-US" dirty="0"/>
                    </a:p>
                  </a:txBody>
                  <a:tcPr/>
                </a:tc>
                <a:tc>
                  <a:txBody>
                    <a:bodyPr/>
                    <a:lstStyle/>
                    <a:p>
                      <a:r>
                        <a:rPr lang="en-US" dirty="0" smtClean="0"/>
                        <a:t>479-488</a:t>
                      </a:r>
                      <a:endParaRPr lang="en-US" dirty="0"/>
                    </a:p>
                  </a:txBody>
                  <a:tcPr/>
                </a:tc>
                <a:tc>
                  <a:txBody>
                    <a:bodyPr/>
                    <a:lstStyle/>
                    <a:p>
                      <a:r>
                        <a:rPr lang="en-US" dirty="0" smtClean="0"/>
                        <a:t>58-67</a:t>
                      </a:r>
                      <a:endParaRPr lang="en-US" dirty="0"/>
                    </a:p>
                  </a:txBody>
                  <a:tcPr/>
                </a:tc>
              </a:tr>
            </a:tbl>
          </a:graphicData>
        </a:graphic>
      </p:graphicFrame>
    </p:spTree>
    <p:extLst>
      <p:ext uri="{BB962C8B-B14F-4D97-AF65-F5344CB8AC3E}">
        <p14:creationId xmlns:p14="http://schemas.microsoft.com/office/powerpoint/2010/main" val="4182586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  ## Intro &amp; </a:t>
            </a:r>
            <a:r>
              <a:rPr lang="mr-IN" dirty="0" smtClean="0"/>
              <a:t>Disclaimer</a:t>
            </a:r>
            <a:r>
              <a:rPr lang="en-US" dirty="0" smtClean="0"/>
              <a:t> ##</a:t>
            </a:r>
            <a:endParaRPr lang="en-US" dirty="0"/>
          </a:p>
        </p:txBody>
      </p:sp>
      <p:sp>
        <p:nvSpPr>
          <p:cNvPr id="3" name="Content Placeholder 2"/>
          <p:cNvSpPr>
            <a:spLocks noGrp="1"/>
          </p:cNvSpPr>
          <p:nvPr>
            <p:ph idx="1"/>
          </p:nvPr>
        </p:nvSpPr>
        <p:spPr>
          <a:xfrm>
            <a:off x="457200" y="1371600"/>
            <a:ext cx="8229600" cy="5257801"/>
          </a:xfrm>
          <a:solidFill>
            <a:srgbClr val="FFFFFF">
              <a:alpha val="29804"/>
            </a:srgbClr>
          </a:solidFill>
        </p:spPr>
        <p:txBody>
          <a:bodyPr anchor="ctr">
            <a:noAutofit/>
          </a:bodyPr>
          <a:lstStyle/>
          <a:p>
            <a:r>
              <a:rPr lang="mr-IN" sz="2000" dirty="0"/>
              <a:t>Imagine the budget book to be a car.</a:t>
            </a:r>
          </a:p>
          <a:p>
            <a:r>
              <a:rPr lang="mr-IN" sz="2000" dirty="0"/>
              <a:t>Through this ppt, the author is going to try showing you how to DRIVE the car.</a:t>
            </a:r>
          </a:p>
          <a:p>
            <a:r>
              <a:rPr lang="mr-IN" sz="2000" dirty="0" smtClean="0"/>
              <a:t>The author does NOT </a:t>
            </a:r>
            <a:r>
              <a:rPr lang="mr-IN" sz="2000" dirty="0"/>
              <a:t>know how the car was made, who made it, why it is made like this, the details of all the engines, valves etc. There are many problems with this car, and we have to figure out how to drive it despite the problems.</a:t>
            </a:r>
          </a:p>
          <a:p>
            <a:r>
              <a:rPr lang="en-US" sz="2000" dirty="0" smtClean="0"/>
              <a:t>The a</a:t>
            </a:r>
            <a:r>
              <a:rPr lang="mr-IN" sz="2000" dirty="0" smtClean="0"/>
              <a:t>im</a:t>
            </a:r>
            <a:r>
              <a:rPr lang="en-US" sz="2000" dirty="0" smtClean="0"/>
              <a:t> of this presentation</a:t>
            </a:r>
            <a:r>
              <a:rPr lang="en-US" sz="2000" dirty="0"/>
              <a:t> </a:t>
            </a:r>
            <a:r>
              <a:rPr lang="mr-IN" sz="2000" dirty="0" smtClean="0"/>
              <a:t>is </a:t>
            </a:r>
            <a:r>
              <a:rPr lang="mr-IN" sz="2000" dirty="0"/>
              <a:t>to empower you to get the information that you’re looking for, out from </a:t>
            </a:r>
            <a:r>
              <a:rPr lang="mr-IN" sz="2000" dirty="0" smtClean="0"/>
              <a:t>this</a:t>
            </a:r>
            <a:r>
              <a:rPr lang="en-US" sz="2000" dirty="0" smtClean="0"/>
              <a:t>…</a:t>
            </a:r>
            <a:r>
              <a:rPr lang="mr-IN" sz="2000" dirty="0" smtClean="0"/>
              <a:t> </a:t>
            </a:r>
            <a:r>
              <a:rPr lang="mr-IN" sz="2000" dirty="0"/>
              <a:t>thing</a:t>
            </a:r>
            <a:r>
              <a:rPr lang="mr-IN" sz="2000" dirty="0" smtClean="0"/>
              <a:t>.</a:t>
            </a:r>
            <a:r>
              <a:rPr lang="en-US" sz="2000" dirty="0" smtClean="0"/>
              <a:t>  </a:t>
            </a:r>
            <a:r>
              <a:rPr lang="en-US" sz="1400" dirty="0" smtClean="0"/>
              <a:t>(emphasis intended)</a:t>
            </a:r>
            <a:endParaRPr lang="mr-IN" sz="2000" dirty="0"/>
          </a:p>
          <a:p>
            <a:r>
              <a:rPr lang="mr-IN" sz="2000" dirty="0"/>
              <a:t>Regarding Budget book reforms : hell yes, of course that’s needed. But that is not the focus of this </a:t>
            </a:r>
            <a:r>
              <a:rPr lang="mr-IN" sz="2000" dirty="0" smtClean="0"/>
              <a:t>presentation</a:t>
            </a:r>
            <a:r>
              <a:rPr lang="en-US" sz="2000" dirty="0" smtClean="0"/>
              <a:t>, and the author would rather redirect you to some real experts like </a:t>
            </a:r>
            <a:r>
              <a:rPr lang="en-US" sz="2000" dirty="0" err="1" smtClean="0"/>
              <a:t>Ravikant</a:t>
            </a:r>
            <a:r>
              <a:rPr lang="en-US" sz="2000" dirty="0" smtClean="0"/>
              <a:t> Joshi for that</a:t>
            </a:r>
            <a:r>
              <a:rPr lang="mr-IN" sz="2000" dirty="0" smtClean="0"/>
              <a:t>.</a:t>
            </a:r>
            <a:endParaRPr lang="mr-IN" sz="2000" dirty="0"/>
          </a:p>
          <a:p>
            <a:r>
              <a:rPr lang="mr-IN" sz="2000" dirty="0"/>
              <a:t>The author has no clue about accounting practices, etc. He is an untrained citizen with no financial background</a:t>
            </a:r>
            <a:r>
              <a:rPr lang="mr-IN" sz="2000" dirty="0" smtClean="0"/>
              <a:t>.</a:t>
            </a:r>
          </a:p>
          <a:p>
            <a:r>
              <a:rPr lang="mr-IN" sz="2000" dirty="0" smtClean="0"/>
              <a:t>But still he has figured out a way to drive this car. So pay attention.</a:t>
            </a:r>
          </a:p>
        </p:txBody>
      </p:sp>
    </p:spTree>
    <p:extLst>
      <p:ext uri="{BB962C8B-B14F-4D97-AF65-F5344CB8AC3E}">
        <p14:creationId xmlns:p14="http://schemas.microsoft.com/office/powerpoint/2010/main" val="99150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Part C</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140715810"/>
              </p:ext>
            </p:extLst>
          </p:nvPr>
        </p:nvGraphicFramePr>
        <p:xfrm>
          <a:off x="533400" y="1676400"/>
          <a:ext cx="8229601" cy="3977640"/>
        </p:xfrm>
        <a:graphic>
          <a:graphicData uri="http://schemas.openxmlformats.org/drawingml/2006/table">
            <a:tbl>
              <a:tblPr firstRow="1" bandRow="1">
                <a:tableStyleId>{93296810-A885-4BE3-A3E7-6D5BEEA58F35}</a:tableStyleId>
              </a:tblPr>
              <a:tblGrid>
                <a:gridCol w="762000"/>
                <a:gridCol w="6036366"/>
                <a:gridCol w="1431235"/>
              </a:tblGrid>
              <a:tr h="370840">
                <a:tc>
                  <a:txBody>
                    <a:bodyPr/>
                    <a:lstStyle/>
                    <a:p>
                      <a:r>
                        <a:rPr lang="en-US" dirty="0" smtClean="0"/>
                        <a:t>Sr. No.</a:t>
                      </a:r>
                      <a:endParaRPr lang="en-US" dirty="0"/>
                    </a:p>
                  </a:txBody>
                  <a:tcPr/>
                </a:tc>
                <a:tc>
                  <a:txBody>
                    <a:bodyPr/>
                    <a:lstStyle/>
                    <a:p>
                      <a:r>
                        <a:rPr lang="en-US" dirty="0" smtClean="0"/>
                        <a:t>Section</a:t>
                      </a:r>
                      <a:endParaRPr lang="en-US" dirty="0"/>
                    </a:p>
                  </a:txBody>
                  <a:tcPr/>
                </a:tc>
                <a:tc>
                  <a:txBody>
                    <a:bodyPr/>
                    <a:lstStyle/>
                    <a:p>
                      <a:r>
                        <a:rPr lang="en-US" dirty="0" smtClean="0"/>
                        <a:t>Page</a:t>
                      </a:r>
                      <a:r>
                        <a:rPr lang="en-US" baseline="0" dirty="0" smtClean="0"/>
                        <a:t> no. in PDF</a:t>
                      </a:r>
                      <a:endParaRPr lang="en-US" dirty="0"/>
                    </a:p>
                  </a:txBody>
                  <a:tcPr/>
                </a:tc>
              </a:tr>
              <a:tr h="370840">
                <a:tc>
                  <a:txBody>
                    <a:bodyPr/>
                    <a:lstStyle/>
                    <a:p>
                      <a:r>
                        <a:rPr lang="en-US" dirty="0" smtClean="0"/>
                        <a:t>1</a:t>
                      </a:r>
                      <a:endParaRPr lang="en-US" dirty="0"/>
                    </a:p>
                  </a:txBody>
                  <a:tcPr/>
                </a:tc>
                <a:tc>
                  <a:txBody>
                    <a:bodyPr/>
                    <a:lstStyle/>
                    <a:p>
                      <a:r>
                        <a:rPr lang="en-US" dirty="0" smtClean="0"/>
                        <a:t>Admin Ward</a:t>
                      </a:r>
                      <a:r>
                        <a:rPr lang="en-US" baseline="0" dirty="0" smtClean="0"/>
                        <a:t> Office (WO)</a:t>
                      </a:r>
                      <a:r>
                        <a:rPr lang="en-US" dirty="0" smtClean="0"/>
                        <a:t> level expenditures</a:t>
                      </a:r>
                      <a:r>
                        <a:rPr lang="en-US" baseline="0" dirty="0" smtClean="0"/>
                        <a:t> totals</a:t>
                      </a:r>
                      <a:endParaRPr lang="en-US" dirty="0"/>
                    </a:p>
                  </a:txBody>
                  <a:tcPr/>
                </a:tc>
                <a:tc>
                  <a:txBody>
                    <a:bodyPr/>
                    <a:lstStyle/>
                    <a:p>
                      <a:r>
                        <a:rPr lang="en-US" dirty="0" smtClean="0"/>
                        <a:t>489</a:t>
                      </a:r>
                      <a:endParaRPr lang="en-US" dirty="0"/>
                    </a:p>
                  </a:txBody>
                  <a:tcPr/>
                </a:tc>
              </a:tr>
              <a:tr h="370840">
                <a:tc>
                  <a:txBody>
                    <a:bodyPr/>
                    <a:lstStyle/>
                    <a:p>
                      <a:r>
                        <a:rPr lang="en-US" dirty="0" smtClean="0"/>
                        <a:t>2</a:t>
                      </a:r>
                      <a:endParaRPr lang="en-US" dirty="0"/>
                    </a:p>
                  </a:txBody>
                  <a:tcPr/>
                </a:tc>
                <a:tc>
                  <a:txBody>
                    <a:bodyPr/>
                    <a:lstStyle/>
                    <a:p>
                      <a:r>
                        <a:rPr lang="en-US" dirty="0" smtClean="0"/>
                        <a:t>WO Revenue Expenditures, summary</a:t>
                      </a:r>
                      <a:r>
                        <a:rPr lang="en-US" baseline="0" dirty="0" smtClean="0"/>
                        <a:t> then details</a:t>
                      </a:r>
                      <a:endParaRPr lang="en-US" dirty="0"/>
                    </a:p>
                  </a:txBody>
                  <a:tcPr/>
                </a:tc>
                <a:tc>
                  <a:txBody>
                    <a:bodyPr/>
                    <a:lstStyle/>
                    <a:p>
                      <a:r>
                        <a:rPr lang="en-US" dirty="0" smtClean="0"/>
                        <a:t>491-533</a:t>
                      </a:r>
                      <a:endParaRPr lang="en-US" dirty="0"/>
                    </a:p>
                  </a:txBody>
                  <a:tcPr/>
                </a:tc>
              </a:tr>
              <a:tr h="370840">
                <a:tc>
                  <a:txBody>
                    <a:bodyPr/>
                    <a:lstStyle/>
                    <a:p>
                      <a:r>
                        <a:rPr lang="en-US" dirty="0" smtClean="0"/>
                        <a:t>2</a:t>
                      </a:r>
                      <a:endParaRPr lang="en-US" dirty="0"/>
                    </a:p>
                  </a:txBody>
                  <a:tcPr/>
                </a:tc>
                <a:tc>
                  <a:txBody>
                    <a:bodyPr/>
                    <a:lstStyle/>
                    <a:p>
                      <a:r>
                        <a:rPr lang="en-US" dirty="0" smtClean="0"/>
                        <a:t>WO Capital</a:t>
                      </a:r>
                      <a:r>
                        <a:rPr lang="en-US" baseline="0" dirty="0" smtClean="0"/>
                        <a:t> Expenditures, summary then details</a:t>
                      </a:r>
                      <a:endParaRPr lang="en-US" dirty="0"/>
                    </a:p>
                  </a:txBody>
                  <a:tcPr/>
                </a:tc>
                <a:tc>
                  <a:txBody>
                    <a:bodyPr/>
                    <a:lstStyle/>
                    <a:p>
                      <a:r>
                        <a:rPr lang="en-US" dirty="0" smtClean="0"/>
                        <a:t>535-556</a:t>
                      </a:r>
                      <a:endParaRPr lang="en-US" dirty="0"/>
                    </a:p>
                  </a:txBody>
                  <a:tcPr/>
                </a:tc>
              </a:tr>
              <a:tr h="370840">
                <a:tc>
                  <a:txBody>
                    <a:bodyPr/>
                    <a:lstStyle/>
                    <a:p>
                      <a:endParaRPr lang="en-US" i="1" dirty="0"/>
                    </a:p>
                  </a:txBody>
                  <a:tcPr/>
                </a:tc>
                <a:tc>
                  <a:txBody>
                    <a:bodyPr/>
                    <a:lstStyle/>
                    <a:p>
                      <a:r>
                        <a:rPr lang="en-US" i="1" dirty="0" smtClean="0"/>
                        <a:t>Participatory Budget (PB):</a:t>
                      </a:r>
                      <a:endParaRPr lang="en-US" i="1"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PB Revenue</a:t>
                      </a:r>
                      <a:r>
                        <a:rPr lang="en-US" baseline="0" dirty="0" smtClean="0"/>
                        <a:t> Expenditures, summary then details</a:t>
                      </a:r>
                      <a:endParaRPr lang="en-US" dirty="0"/>
                    </a:p>
                  </a:txBody>
                  <a:tcPr/>
                </a:tc>
                <a:tc>
                  <a:txBody>
                    <a:bodyPr/>
                    <a:lstStyle/>
                    <a:p>
                      <a:r>
                        <a:rPr lang="en-US" dirty="0" smtClean="0"/>
                        <a:t>558-592</a:t>
                      </a:r>
                      <a:endParaRPr lang="en-US" dirty="0"/>
                    </a:p>
                  </a:txBody>
                  <a:tcPr/>
                </a:tc>
              </a:tr>
              <a:tr h="370840">
                <a:tc>
                  <a:txBody>
                    <a:bodyPr/>
                    <a:lstStyle/>
                    <a:p>
                      <a:r>
                        <a:rPr lang="en-US" dirty="0" smtClean="0"/>
                        <a:t>4</a:t>
                      </a:r>
                      <a:endParaRPr lang="en-US" dirty="0"/>
                    </a:p>
                  </a:txBody>
                  <a:tcPr/>
                </a:tc>
                <a:tc>
                  <a:txBody>
                    <a:bodyPr/>
                    <a:lstStyle/>
                    <a:p>
                      <a:r>
                        <a:rPr lang="en-US" dirty="0" smtClean="0"/>
                        <a:t>PB Capital Expenditures, summary</a:t>
                      </a:r>
                      <a:r>
                        <a:rPr lang="en-US" baseline="0" dirty="0" smtClean="0"/>
                        <a:t> then details</a:t>
                      </a:r>
                      <a:endParaRPr lang="en-US" dirty="0"/>
                    </a:p>
                  </a:txBody>
                  <a:tcPr/>
                </a:tc>
                <a:tc>
                  <a:txBody>
                    <a:bodyPr/>
                    <a:lstStyle/>
                    <a:p>
                      <a:r>
                        <a:rPr lang="en-US" dirty="0" smtClean="0"/>
                        <a:t>594-608</a:t>
                      </a:r>
                      <a:endParaRPr lang="en-US" dirty="0"/>
                    </a:p>
                  </a:txBody>
                  <a:tcPr/>
                </a:tc>
              </a:tr>
              <a:tr h="370840">
                <a:tc>
                  <a:txBody>
                    <a:bodyPr/>
                    <a:lstStyle/>
                    <a:p>
                      <a:r>
                        <a:rPr lang="en-US" dirty="0" smtClean="0"/>
                        <a:t>5</a:t>
                      </a:r>
                      <a:endParaRPr lang="en-US" dirty="0"/>
                    </a:p>
                  </a:txBody>
                  <a:tcPr/>
                </a:tc>
                <a:tc>
                  <a:txBody>
                    <a:bodyPr/>
                    <a:lstStyle/>
                    <a:p>
                      <a:r>
                        <a:rPr lang="en-US" dirty="0" smtClean="0"/>
                        <a:t>WO</a:t>
                      </a:r>
                      <a:r>
                        <a:rPr lang="en-US" baseline="0" dirty="0" smtClean="0"/>
                        <a:t> summary / distribution (big wide table) *</a:t>
                      </a:r>
                      <a:endParaRPr lang="en-US" dirty="0"/>
                    </a:p>
                  </a:txBody>
                  <a:tcPr/>
                </a:tc>
                <a:tc>
                  <a:txBody>
                    <a:bodyPr/>
                    <a:lstStyle/>
                    <a:p>
                      <a:r>
                        <a:rPr lang="en-US" dirty="0" smtClean="0"/>
                        <a:t>610-616</a:t>
                      </a:r>
                      <a:endParaRPr lang="en-US" dirty="0"/>
                    </a:p>
                  </a:txBody>
                  <a:tcPr/>
                </a:tc>
              </a:tr>
              <a:tr h="370840">
                <a:tc>
                  <a:txBody>
                    <a:bodyPr/>
                    <a:lstStyle/>
                    <a:p>
                      <a:r>
                        <a:rPr lang="en-US" dirty="0" smtClean="0"/>
                        <a:t>6</a:t>
                      </a:r>
                    </a:p>
                  </a:txBody>
                  <a:tcPr/>
                </a:tc>
                <a:tc>
                  <a:txBody>
                    <a:bodyPr/>
                    <a:lstStyle/>
                    <a:p>
                      <a:r>
                        <a:rPr lang="en-US" dirty="0" smtClean="0"/>
                        <a:t>JNNURM</a:t>
                      </a:r>
                    </a:p>
                  </a:txBody>
                  <a:tcPr/>
                </a:tc>
                <a:tc>
                  <a:txBody>
                    <a:bodyPr/>
                    <a:lstStyle/>
                    <a:p>
                      <a:r>
                        <a:rPr lang="en-US" dirty="0" smtClean="0"/>
                        <a:t>617-621</a:t>
                      </a:r>
                      <a:endParaRPr lang="en-US" dirty="0"/>
                    </a:p>
                  </a:txBody>
                  <a:tcPr/>
                </a:tc>
              </a:tr>
              <a:tr h="370840">
                <a:tc>
                  <a:txBody>
                    <a:bodyPr/>
                    <a:lstStyle/>
                    <a:p>
                      <a:r>
                        <a:rPr lang="en-US" dirty="0" smtClean="0"/>
                        <a:t>7</a:t>
                      </a:r>
                    </a:p>
                  </a:txBody>
                  <a:tcPr/>
                </a:tc>
                <a:tc>
                  <a:txBody>
                    <a:bodyPr/>
                    <a:lstStyle/>
                    <a:p>
                      <a:r>
                        <a:rPr lang="en-US" dirty="0" smtClean="0"/>
                        <a:t>Transport, special projects</a:t>
                      </a:r>
                    </a:p>
                  </a:txBody>
                  <a:tcPr/>
                </a:tc>
                <a:tc>
                  <a:txBody>
                    <a:bodyPr/>
                    <a:lstStyle/>
                    <a:p>
                      <a:r>
                        <a:rPr lang="en-US" dirty="0" smtClean="0"/>
                        <a:t>622-623</a:t>
                      </a:r>
                      <a:endParaRPr lang="en-US" dirty="0"/>
                    </a:p>
                  </a:txBody>
                  <a:tcPr/>
                </a:tc>
              </a:tr>
            </a:tbl>
          </a:graphicData>
        </a:graphic>
      </p:graphicFrame>
      <p:sp>
        <p:nvSpPr>
          <p:cNvPr id="7" name="TextBox 6"/>
          <p:cNvSpPr txBox="1"/>
          <p:nvPr/>
        </p:nvSpPr>
        <p:spPr>
          <a:xfrm>
            <a:off x="152400" y="6258580"/>
            <a:ext cx="8686800" cy="523220"/>
          </a:xfrm>
          <a:prstGeom prst="rect">
            <a:avLst/>
          </a:prstGeom>
          <a:noFill/>
        </p:spPr>
        <p:txBody>
          <a:bodyPr wrap="square" rtlCol="0">
            <a:spAutoFit/>
          </a:bodyPr>
          <a:lstStyle/>
          <a:p>
            <a:r>
              <a:rPr lang="en-US" sz="1400" dirty="0" smtClean="0"/>
              <a:t>* Author has not analyzed this one yet.. It seems like a one-stop place gathering data from different sources, relating to ward level works</a:t>
            </a:r>
            <a:endParaRPr lang="en-US" sz="1400" dirty="0"/>
          </a:p>
        </p:txBody>
      </p:sp>
    </p:spTree>
    <p:extLst>
      <p:ext uri="{BB962C8B-B14F-4D97-AF65-F5344CB8AC3E}">
        <p14:creationId xmlns:p14="http://schemas.microsoft.com/office/powerpoint/2010/main" val="2484464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r>
              <a:rPr lang="en-US" sz="6000" dirty="0" smtClean="0"/>
              <a:t># Breathe…</a:t>
            </a:r>
            <a:endParaRPr lang="en-US" sz="6000" dirty="0"/>
          </a:p>
        </p:txBody>
      </p:sp>
    </p:spTree>
    <p:extLst>
      <p:ext uri="{BB962C8B-B14F-4D97-AF65-F5344CB8AC3E}">
        <p14:creationId xmlns:p14="http://schemas.microsoft.com/office/powerpoint/2010/main" val="2516244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 wraps it up for now</a:t>
            </a:r>
            <a:endParaRPr lang="en-US" dirty="0"/>
          </a:p>
        </p:txBody>
      </p:sp>
      <p:sp>
        <p:nvSpPr>
          <p:cNvPr id="3" name="Content Placeholder 2"/>
          <p:cNvSpPr>
            <a:spLocks noGrp="1"/>
          </p:cNvSpPr>
          <p:nvPr>
            <p:ph idx="1"/>
          </p:nvPr>
        </p:nvSpPr>
        <p:spPr/>
        <p:txBody>
          <a:bodyPr/>
          <a:lstStyle/>
          <a:p>
            <a:pPr marL="0" indent="0">
              <a:buNone/>
            </a:pPr>
            <a:r>
              <a:rPr lang="en-US" dirty="0" smtClean="0"/>
              <a:t>A quick review of what we covered:</a:t>
            </a:r>
          </a:p>
          <a:p>
            <a:r>
              <a:rPr lang="en-US" dirty="0" smtClean="0"/>
              <a:t>Part 1: Terminology</a:t>
            </a:r>
          </a:p>
          <a:p>
            <a:r>
              <a:rPr lang="en-US" dirty="0" smtClean="0"/>
              <a:t>Part 2: Budget Codes</a:t>
            </a:r>
          </a:p>
          <a:p>
            <a:r>
              <a:rPr lang="en-US" dirty="0" smtClean="0"/>
              <a:t>Part 3: Expanded Lists</a:t>
            </a:r>
          </a:p>
          <a:p>
            <a:r>
              <a:rPr lang="en-US" dirty="0" smtClean="0"/>
              <a:t>Part 4: Structure</a:t>
            </a:r>
          </a:p>
          <a:p>
            <a:pPr marL="0" indent="0">
              <a:buNone/>
            </a:pPr>
            <a:r>
              <a:rPr lang="en-US" sz="2400" dirty="0"/>
              <a:t>	</a:t>
            </a:r>
            <a:endParaRPr lang="en-US" sz="2400" i="1" dirty="0"/>
          </a:p>
        </p:txBody>
      </p:sp>
    </p:spTree>
    <p:extLst>
      <p:ext uri="{BB962C8B-B14F-4D97-AF65-F5344CB8AC3E}">
        <p14:creationId xmlns:p14="http://schemas.microsoft.com/office/powerpoint/2010/main" val="2243044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  ## </a:t>
            </a:r>
            <a:r>
              <a:rPr lang="mr-IN" dirty="0" smtClean="0"/>
              <a:t>Disclaimer</a:t>
            </a:r>
            <a:r>
              <a:rPr lang="en-US" dirty="0" smtClean="0"/>
              <a:t> ##</a:t>
            </a:r>
            <a:endParaRPr lang="en-US" dirty="0"/>
          </a:p>
        </p:txBody>
      </p:sp>
      <p:sp>
        <p:nvSpPr>
          <p:cNvPr id="3" name="Content Placeholder 2"/>
          <p:cNvSpPr>
            <a:spLocks noGrp="1"/>
          </p:cNvSpPr>
          <p:nvPr>
            <p:ph idx="1"/>
          </p:nvPr>
        </p:nvSpPr>
        <p:spPr>
          <a:xfrm>
            <a:off x="457200" y="1600200"/>
            <a:ext cx="8229600" cy="4267200"/>
          </a:xfrm>
          <a:solidFill>
            <a:srgbClr val="FFFFFF">
              <a:alpha val="29804"/>
            </a:srgbClr>
          </a:solidFill>
        </p:spPr>
        <p:txBody>
          <a:bodyPr vert="horz" lIns="91440" tIns="45720" rIns="91440" bIns="45720" rtlCol="0" anchor="ctr">
            <a:noAutofit/>
          </a:bodyPr>
          <a:lstStyle/>
          <a:p>
            <a:r>
              <a:rPr lang="en-US" sz="2000" dirty="0"/>
              <a:t>Most of the information here was obtained by reverse engineering and triangulation. The author got the information at different places, put two and two together, developed a working hypothesis, tested it, and things added up or checked out. </a:t>
            </a:r>
          </a:p>
          <a:p>
            <a:r>
              <a:rPr lang="en-US" sz="2000" dirty="0"/>
              <a:t>The author has NOT exercised </a:t>
            </a:r>
            <a:r>
              <a:rPr lang="en-US" sz="2000" dirty="0" smtClean="0"/>
              <a:t>“due diligence” </a:t>
            </a:r>
            <a:r>
              <a:rPr lang="en-US" sz="2000" dirty="0"/>
              <a:t>like cross-checking with the accounts department, etc. (Frankly, he’s scared of doing so)</a:t>
            </a:r>
          </a:p>
          <a:p>
            <a:r>
              <a:rPr lang="en-US" sz="2000" dirty="0"/>
              <a:t>Hence, there is possibility of errors.</a:t>
            </a:r>
          </a:p>
          <a:p>
            <a:r>
              <a:rPr lang="en-US" sz="2000" dirty="0"/>
              <a:t>And so, requesting readers to be kind and forgiving in case of any mistakes. Do email back if you find anything.</a:t>
            </a:r>
          </a:p>
          <a:p>
            <a:r>
              <a:rPr lang="en-US" sz="2000" dirty="0"/>
              <a:t>Also inviting YOU to copy this, put in more content and share it again. (without charging any money. Remember the Creative Commons logo..)</a:t>
            </a:r>
            <a:endParaRPr lang="mr-IN" sz="2000" dirty="0"/>
          </a:p>
        </p:txBody>
      </p:sp>
    </p:spTree>
    <p:extLst>
      <p:ext uri="{BB962C8B-B14F-4D97-AF65-F5344CB8AC3E}">
        <p14:creationId xmlns:p14="http://schemas.microsoft.com/office/powerpoint/2010/main" val="324151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a:t>
            </a:r>
            <a:endParaRPr lang="en-US" dirty="0"/>
          </a:p>
        </p:txBody>
      </p:sp>
      <p:sp>
        <p:nvSpPr>
          <p:cNvPr id="3" name="Content Placeholder 2"/>
          <p:cNvSpPr>
            <a:spLocks noGrp="1"/>
          </p:cNvSpPr>
          <p:nvPr>
            <p:ph idx="1"/>
          </p:nvPr>
        </p:nvSpPr>
        <p:spPr>
          <a:xfrm>
            <a:off x="457200" y="1371600"/>
            <a:ext cx="8229600" cy="2362200"/>
          </a:xfrm>
        </p:spPr>
        <p:txBody>
          <a:bodyPr>
            <a:normAutofit/>
          </a:bodyPr>
          <a:lstStyle/>
          <a:p>
            <a:pPr marL="0" indent="0" algn="ctr">
              <a:buNone/>
            </a:pPr>
            <a:r>
              <a:rPr lang="en-US" sz="4000" dirty="0" smtClean="0">
                <a:latin typeface="Accord Heavy SF" pitchFamily="34" charset="0"/>
              </a:rPr>
              <a:t>Part </a:t>
            </a:r>
            <a:r>
              <a:rPr lang="en-US" sz="4000" dirty="0" smtClean="0">
                <a:latin typeface="Accord Heavy SF" pitchFamily="34" charset="0"/>
              </a:rPr>
              <a:t>0:</a:t>
            </a:r>
            <a:r>
              <a:rPr lang="en-US" sz="4000" dirty="0" smtClean="0">
                <a:latin typeface="Accord Heavy SF" pitchFamily="34" charset="0"/>
              </a:rPr>
              <a:t> Get and open the Budget Book if you don’t already have it open!</a:t>
            </a:r>
            <a:endParaRPr lang="en-US" sz="4000" dirty="0">
              <a:latin typeface="Accord Heavy SF" pitchFamily="34" charset="0"/>
            </a:endParaRPr>
          </a:p>
        </p:txBody>
      </p:sp>
      <p:sp>
        <p:nvSpPr>
          <p:cNvPr id="4" name="TextBox 3"/>
          <p:cNvSpPr txBox="1"/>
          <p:nvPr/>
        </p:nvSpPr>
        <p:spPr>
          <a:xfrm>
            <a:off x="914400" y="3962400"/>
            <a:ext cx="7391400" cy="2246769"/>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rPr>
              <a:t>You can:</a:t>
            </a:r>
          </a:p>
          <a:p>
            <a:r>
              <a:rPr lang="en-US" sz="2000" dirty="0" smtClean="0">
                <a:effectLst>
                  <a:outerShdw blurRad="38100" dist="38100" dir="2700000" algn="tl">
                    <a:srgbClr val="000000">
                      <a:alpha val="43137"/>
                    </a:srgbClr>
                  </a:outerShdw>
                </a:effectLst>
              </a:rPr>
              <a:t>1. Get a print copy (big huge thing) from PMC</a:t>
            </a:r>
          </a:p>
          <a:p>
            <a:r>
              <a:rPr lang="en-US" sz="2000" dirty="0" smtClean="0">
                <a:effectLst>
                  <a:outerShdw blurRad="38100" dist="38100" dir="2700000" algn="tl">
                    <a:srgbClr val="000000">
                      <a:alpha val="43137"/>
                    </a:srgbClr>
                  </a:outerShdw>
                </a:effectLst>
              </a:rPr>
              <a:t>2. Download the PDF on www.punecorporation.org , left side Budget section (2015-16 Standing Committee version is the final)</a:t>
            </a:r>
          </a:p>
          <a:p>
            <a:endParaRPr lang="en-US" sz="2000" dirty="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3. (New!) Get an excel-</a:t>
            </a:r>
            <a:r>
              <a:rPr lang="en-US" sz="2000" dirty="0" err="1" smtClean="0">
                <a:effectLst>
                  <a:outerShdw blurRad="38100" dist="38100" dir="2700000" algn="tl">
                    <a:srgbClr val="000000">
                      <a:alpha val="43137"/>
                    </a:srgbClr>
                  </a:outerShdw>
                </a:effectLst>
              </a:rPr>
              <a:t>ized</a:t>
            </a:r>
            <a:r>
              <a:rPr lang="en-US" sz="2000" dirty="0" smtClean="0">
                <a:effectLst>
                  <a:outerShdw blurRad="38100" dist="38100" dir="2700000" algn="tl">
                    <a:srgbClr val="000000">
                      <a:alpha val="43137"/>
                    </a:srgbClr>
                  </a:outerShdw>
                </a:effectLst>
              </a:rPr>
              <a:t> version on http://tiny.cc/punebudget2015</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(searchable, data-analysis-friendly!)</a:t>
            </a:r>
          </a:p>
        </p:txBody>
      </p:sp>
    </p:spTree>
    <p:extLst>
      <p:ext uri="{BB962C8B-B14F-4D97-AF65-F5344CB8AC3E}">
        <p14:creationId xmlns:p14="http://schemas.microsoft.com/office/powerpoint/2010/main" val="4063274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let’s begin</a:t>
            </a:r>
            <a:endParaRPr lang="en-US" dirty="0"/>
          </a:p>
        </p:txBody>
      </p:sp>
      <p:sp>
        <p:nvSpPr>
          <p:cNvPr id="3" name="Content Placeholder 2"/>
          <p:cNvSpPr>
            <a:spLocks noGrp="1"/>
          </p:cNvSpPr>
          <p:nvPr>
            <p:ph idx="1"/>
          </p:nvPr>
        </p:nvSpPr>
        <p:spPr>
          <a:xfrm>
            <a:off x="457200" y="3048000"/>
            <a:ext cx="8229600" cy="1524000"/>
          </a:xfrm>
        </p:spPr>
        <p:txBody>
          <a:bodyPr>
            <a:normAutofit/>
          </a:bodyPr>
          <a:lstStyle/>
          <a:p>
            <a:pPr marL="0" indent="0" algn="ctr">
              <a:buNone/>
            </a:pPr>
            <a:r>
              <a:rPr lang="en-US" sz="4000" dirty="0" smtClean="0">
                <a:latin typeface="Accord Heavy SF" pitchFamily="34" charset="0"/>
              </a:rPr>
              <a:t>Part 1: Terminology</a:t>
            </a:r>
            <a:endParaRPr lang="en-US" sz="4000" dirty="0">
              <a:latin typeface="Accord Heavy SF" pitchFamily="34" charset="0"/>
            </a:endParaRPr>
          </a:p>
        </p:txBody>
      </p:sp>
    </p:spTree>
    <p:extLst>
      <p:ext uri="{BB962C8B-B14F-4D97-AF65-F5344CB8AC3E}">
        <p14:creationId xmlns:p14="http://schemas.microsoft.com/office/powerpoint/2010/main" val="1683617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815" y="300335"/>
            <a:ext cx="5171287" cy="461665"/>
          </a:xfrm>
          <a:prstGeom prst="rect">
            <a:avLst/>
          </a:prstGeom>
          <a:noFill/>
        </p:spPr>
        <p:txBody>
          <a:bodyPr wrap="none" rtlCol="0">
            <a:spAutoFit/>
          </a:bodyPr>
          <a:lstStyle/>
          <a:p>
            <a:r>
              <a:rPr lang="en-US" sz="2400" dirty="0" smtClean="0"/>
              <a:t>Some basic terms you’ll need to mug up</a:t>
            </a:r>
            <a:endParaRPr lang="en-US" sz="2400" dirty="0"/>
          </a:p>
        </p:txBody>
      </p:sp>
      <p:sp>
        <p:nvSpPr>
          <p:cNvPr id="7" name="TextBox 6"/>
          <p:cNvSpPr txBox="1"/>
          <p:nvPr/>
        </p:nvSpPr>
        <p:spPr>
          <a:xfrm>
            <a:off x="304800" y="1143000"/>
            <a:ext cx="628118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mr-IN" sz="2400" dirty="0" smtClean="0"/>
              <a:t>योजनेतर = महसुली </a:t>
            </a:r>
            <a:r>
              <a:rPr lang="mr-IN" sz="2800" dirty="0" smtClean="0"/>
              <a:t>= Non-Plan = Revenue</a:t>
            </a:r>
            <a:endParaRPr lang="mr-IN" sz="2400" dirty="0" smtClean="0"/>
          </a:p>
        </p:txBody>
      </p:sp>
      <p:sp>
        <p:nvSpPr>
          <p:cNvPr id="8" name="TextBox 7"/>
          <p:cNvSpPr txBox="1"/>
          <p:nvPr/>
        </p:nvSpPr>
        <p:spPr>
          <a:xfrm>
            <a:off x="914400" y="4798874"/>
            <a:ext cx="8077200" cy="1754326"/>
          </a:xfrm>
          <a:prstGeom prst="rect">
            <a:avLst/>
          </a:prstGeom>
          <a:solidFill>
            <a:schemeClr val="bg2"/>
          </a:solidFill>
        </p:spPr>
        <p:txBody>
          <a:bodyPr wrap="square" rtlCol="0">
            <a:spAutoFit/>
          </a:bodyPr>
          <a:lstStyle/>
          <a:p>
            <a:r>
              <a:rPr lang="mr-IN" dirty="0" smtClean="0"/>
              <a:t>In this budget book, “revenue” does NOT mean “income”. It means the regular everyday operations &amp; maintenance</a:t>
            </a:r>
            <a:r>
              <a:rPr lang="en-US" dirty="0" smtClean="0"/>
              <a:t> that we have to do all the time</a:t>
            </a:r>
            <a:r>
              <a:rPr lang="mr-IN" dirty="0" smtClean="0"/>
              <a:t>. It includes things like salary, fees, taxes, bills. “Capital” inlcudes one-time projects like </a:t>
            </a:r>
            <a:r>
              <a:rPr lang="en-US" dirty="0" smtClean="0"/>
              <a:t>buying </a:t>
            </a:r>
            <a:r>
              <a:rPr lang="mr-IN" dirty="0" smtClean="0"/>
              <a:t>a pump</a:t>
            </a:r>
            <a:r>
              <a:rPr lang="en-US" dirty="0" smtClean="0"/>
              <a:t>. We don’t need to do that every month </a:t>
            </a:r>
            <a:r>
              <a:rPr lang="en-US" sz="1400" dirty="0" smtClean="0"/>
              <a:t>(</a:t>
            </a:r>
            <a:r>
              <a:rPr lang="en-US" sz="1400" i="1" dirty="0" smtClean="0"/>
              <a:t>we shouldn’t…</a:t>
            </a:r>
            <a:r>
              <a:rPr lang="en-US" sz="1400" dirty="0" smtClean="0"/>
              <a:t>)</a:t>
            </a:r>
            <a:r>
              <a:rPr lang="mr-IN" dirty="0" smtClean="0"/>
              <a:t>.</a:t>
            </a:r>
          </a:p>
          <a:p>
            <a:r>
              <a:rPr lang="mr-IN" dirty="0" smtClean="0"/>
              <a:t>For income, we will use the words “income” or “जमा”</a:t>
            </a:r>
          </a:p>
          <a:p>
            <a:r>
              <a:rPr lang="mr-IN" dirty="0" smtClean="0"/>
              <a:t>So, “Revenue </a:t>
            </a:r>
            <a:r>
              <a:rPr lang="en-US" dirty="0" smtClean="0"/>
              <a:t>Expenditure</a:t>
            </a:r>
            <a:r>
              <a:rPr lang="mr-IN" dirty="0" smtClean="0"/>
              <a:t>” is perfectly valid, whereas “</a:t>
            </a:r>
            <a:r>
              <a:rPr lang="en-US" dirty="0" smtClean="0"/>
              <a:t>C</a:t>
            </a:r>
            <a:r>
              <a:rPr lang="mr-IN" dirty="0" smtClean="0"/>
              <a:t>apital </a:t>
            </a:r>
            <a:r>
              <a:rPr lang="en-US" dirty="0" smtClean="0"/>
              <a:t>R</a:t>
            </a:r>
            <a:r>
              <a:rPr lang="mr-IN" dirty="0" smtClean="0"/>
              <a:t>evenue” is </a:t>
            </a:r>
            <a:r>
              <a:rPr lang="mr-IN" u="sng" dirty="0" smtClean="0"/>
              <a:t>nonsense</a:t>
            </a:r>
            <a:r>
              <a:rPr lang="en-US" dirty="0" smtClean="0"/>
              <a:t>.</a:t>
            </a:r>
            <a:endParaRPr lang="en-US" dirty="0"/>
          </a:p>
        </p:txBody>
      </p:sp>
      <p:sp>
        <p:nvSpPr>
          <p:cNvPr id="10" name="TextBox 9"/>
          <p:cNvSpPr txBox="1"/>
          <p:nvPr/>
        </p:nvSpPr>
        <p:spPr>
          <a:xfrm>
            <a:off x="2971800" y="3210580"/>
            <a:ext cx="54864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mr-IN" sz="2400" dirty="0" smtClean="0"/>
              <a:t>योजनांतर्गत = भांडवली </a:t>
            </a:r>
            <a:r>
              <a:rPr lang="mr-IN" sz="2800" dirty="0" smtClean="0"/>
              <a:t>= Plan = Capital</a:t>
            </a:r>
            <a:endParaRPr lang="en-US" sz="2800" dirty="0"/>
          </a:p>
        </p:txBody>
      </p:sp>
      <p:sp>
        <p:nvSpPr>
          <p:cNvPr id="11" name="TextBox 10"/>
          <p:cNvSpPr txBox="1"/>
          <p:nvPr/>
        </p:nvSpPr>
        <p:spPr>
          <a:xfrm>
            <a:off x="976501" y="2297668"/>
            <a:ext cx="6795899" cy="369332"/>
          </a:xfrm>
          <a:prstGeom prst="rect">
            <a:avLst/>
          </a:prstGeom>
          <a:noFill/>
        </p:spPr>
        <p:txBody>
          <a:bodyPr wrap="none" rtlCol="0">
            <a:spAutoFit/>
          </a:bodyPr>
          <a:lstStyle/>
          <a:p>
            <a:r>
              <a:rPr lang="mr-IN" dirty="0" smtClean="0"/>
              <a:t>All incomes, expenditures are defined as either one of these two types</a:t>
            </a:r>
            <a:endParaRPr lang="en-US" dirty="0"/>
          </a:p>
        </p:txBody>
      </p:sp>
      <p:sp>
        <p:nvSpPr>
          <p:cNvPr id="14" name="Up Arrow 13"/>
          <p:cNvSpPr/>
          <p:nvPr/>
        </p:nvSpPr>
        <p:spPr>
          <a:xfrm rot="18797520">
            <a:off x="6820660" y="1460236"/>
            <a:ext cx="460206" cy="7118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rot="18150870" flipV="1">
            <a:off x="2291842" y="2800139"/>
            <a:ext cx="460206" cy="5928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28600" y="4907340"/>
            <a:ext cx="570990" cy="1569660"/>
          </a:xfrm>
          <a:prstGeom prst="rect">
            <a:avLst/>
          </a:prstGeom>
          <a:noFill/>
        </p:spPr>
        <p:txBody>
          <a:bodyPr wrap="none" rtlCol="0">
            <a:spAutoFit/>
          </a:bodyPr>
          <a:lstStyle/>
          <a:p>
            <a:r>
              <a:rPr lang="en-US" sz="9600" dirty="0" smtClean="0">
                <a:solidFill>
                  <a:srgbClr val="FF0000"/>
                </a:solidFill>
                <a:latin typeface="Accord Heavy SF" pitchFamily="34" charset="0"/>
              </a:rPr>
              <a:t>!</a:t>
            </a:r>
            <a:endParaRPr lang="en-US" sz="9600" dirty="0">
              <a:solidFill>
                <a:srgbClr val="FF0000"/>
              </a:solidFill>
              <a:latin typeface="Accord Heavy SF" pitchFamily="34" charset="0"/>
            </a:endParaRPr>
          </a:p>
        </p:txBody>
      </p:sp>
      <p:sp>
        <p:nvSpPr>
          <p:cNvPr id="17" name="Rectangle 16"/>
          <p:cNvSpPr/>
          <p:nvPr/>
        </p:nvSpPr>
        <p:spPr>
          <a:xfrm>
            <a:off x="1581940" y="4038600"/>
            <a:ext cx="5276060" cy="369332"/>
          </a:xfrm>
          <a:prstGeom prst="rect">
            <a:avLst/>
          </a:prstGeom>
        </p:spPr>
        <p:txBody>
          <a:bodyPr wrap="none">
            <a:spAutoFit/>
          </a:bodyPr>
          <a:lstStyle/>
          <a:p>
            <a:r>
              <a:rPr lang="en-US" dirty="0" smtClean="0"/>
              <a:t>Revenue and Capital are </a:t>
            </a:r>
            <a:r>
              <a:rPr lang="en-US" i="1" dirty="0" smtClean="0"/>
              <a:t>separate</a:t>
            </a:r>
            <a:r>
              <a:rPr lang="en-US" dirty="0" smtClean="0"/>
              <a:t>. Don’t mix them up!</a:t>
            </a:r>
            <a:endParaRPr lang="en-US" dirty="0"/>
          </a:p>
        </p:txBody>
      </p:sp>
      <p:sp>
        <p:nvSpPr>
          <p:cNvPr id="18" name="TextBox 17"/>
          <p:cNvSpPr txBox="1"/>
          <p:nvPr/>
        </p:nvSpPr>
        <p:spPr>
          <a:xfrm>
            <a:off x="426739" y="866001"/>
            <a:ext cx="792461" cy="276999"/>
          </a:xfrm>
          <a:prstGeom prst="rect">
            <a:avLst/>
          </a:prstGeom>
          <a:noFill/>
        </p:spPr>
        <p:txBody>
          <a:bodyPr wrap="none" rtlCol="0">
            <a:spAutoFit/>
          </a:bodyPr>
          <a:lstStyle/>
          <a:p>
            <a:r>
              <a:rPr lang="en-US" sz="1200" dirty="0" smtClean="0"/>
              <a:t>(</a:t>
            </a:r>
            <a:r>
              <a:rPr lang="en-US" sz="1200" dirty="0" err="1" smtClean="0"/>
              <a:t>Yojnetar</a:t>
            </a:r>
            <a:r>
              <a:rPr lang="en-US" sz="1200" dirty="0" smtClean="0"/>
              <a:t>)</a:t>
            </a:r>
            <a:endParaRPr lang="en-US" sz="1200" dirty="0"/>
          </a:p>
        </p:txBody>
      </p:sp>
      <p:sp>
        <p:nvSpPr>
          <p:cNvPr id="19" name="TextBox 18"/>
          <p:cNvSpPr txBox="1"/>
          <p:nvPr/>
        </p:nvSpPr>
        <p:spPr>
          <a:xfrm>
            <a:off x="1892429" y="866001"/>
            <a:ext cx="774571" cy="276999"/>
          </a:xfrm>
          <a:prstGeom prst="rect">
            <a:avLst/>
          </a:prstGeom>
          <a:noFill/>
        </p:spPr>
        <p:txBody>
          <a:bodyPr wrap="none" rtlCol="0">
            <a:spAutoFit/>
          </a:bodyPr>
          <a:lstStyle/>
          <a:p>
            <a:r>
              <a:rPr lang="en-US" sz="1200" dirty="0" smtClean="0"/>
              <a:t>(</a:t>
            </a:r>
            <a:r>
              <a:rPr lang="en-US" sz="1200" dirty="0" err="1" smtClean="0"/>
              <a:t>Mahsuli</a:t>
            </a:r>
            <a:r>
              <a:rPr lang="en-US" sz="1200" dirty="0" smtClean="0"/>
              <a:t>)</a:t>
            </a:r>
            <a:endParaRPr lang="en-US" sz="1200" dirty="0"/>
          </a:p>
        </p:txBody>
      </p:sp>
      <p:sp>
        <p:nvSpPr>
          <p:cNvPr id="20" name="TextBox 19"/>
          <p:cNvSpPr txBox="1"/>
          <p:nvPr/>
        </p:nvSpPr>
        <p:spPr>
          <a:xfrm>
            <a:off x="3207615" y="3733800"/>
            <a:ext cx="1059585" cy="276999"/>
          </a:xfrm>
          <a:prstGeom prst="rect">
            <a:avLst/>
          </a:prstGeom>
          <a:noFill/>
        </p:spPr>
        <p:txBody>
          <a:bodyPr wrap="none" rtlCol="0">
            <a:spAutoFit/>
          </a:bodyPr>
          <a:lstStyle/>
          <a:p>
            <a:r>
              <a:rPr lang="en-US" sz="1200" dirty="0" smtClean="0"/>
              <a:t>(</a:t>
            </a:r>
            <a:r>
              <a:rPr lang="en-US" sz="1200" dirty="0" err="1" smtClean="0"/>
              <a:t>Yojnantargat</a:t>
            </a:r>
            <a:r>
              <a:rPr lang="en-US" sz="1200" dirty="0" smtClean="0"/>
              <a:t>)</a:t>
            </a:r>
            <a:endParaRPr lang="en-US" sz="1200" dirty="0"/>
          </a:p>
        </p:txBody>
      </p:sp>
      <p:sp>
        <p:nvSpPr>
          <p:cNvPr id="21" name="TextBox 20"/>
          <p:cNvSpPr txBox="1"/>
          <p:nvPr/>
        </p:nvSpPr>
        <p:spPr>
          <a:xfrm>
            <a:off x="4884015" y="3733800"/>
            <a:ext cx="885820" cy="276999"/>
          </a:xfrm>
          <a:prstGeom prst="rect">
            <a:avLst/>
          </a:prstGeom>
          <a:noFill/>
        </p:spPr>
        <p:txBody>
          <a:bodyPr wrap="none" rtlCol="0">
            <a:spAutoFit/>
          </a:bodyPr>
          <a:lstStyle/>
          <a:p>
            <a:r>
              <a:rPr lang="en-US" sz="1200" dirty="0" smtClean="0"/>
              <a:t>(</a:t>
            </a:r>
            <a:r>
              <a:rPr lang="en-US" sz="1200" dirty="0" err="1" smtClean="0"/>
              <a:t>Bhandavli</a:t>
            </a:r>
            <a:r>
              <a:rPr lang="en-US" sz="1200" dirty="0" smtClean="0"/>
              <a:t>)</a:t>
            </a:r>
            <a:endParaRPr lang="en-US" sz="1200" dirty="0"/>
          </a:p>
        </p:txBody>
      </p:sp>
    </p:spTree>
    <p:extLst>
      <p:ext uri="{BB962C8B-B14F-4D97-AF65-F5344CB8AC3E}">
        <p14:creationId xmlns:p14="http://schemas.microsoft.com/office/powerpoint/2010/main" val="1222741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4" name="Cloud Callout 3"/>
          <p:cNvSpPr/>
          <p:nvPr/>
        </p:nvSpPr>
        <p:spPr>
          <a:xfrm>
            <a:off x="7002945" y="3320534"/>
            <a:ext cx="1528030" cy="562213"/>
          </a:xfrm>
          <a:prstGeom prst="cloudCallout">
            <a:avLst/>
          </a:prstGeom>
          <a:ln>
            <a:solidFill>
              <a:schemeClr val="tx2">
                <a:lumMod val="75000"/>
              </a:schemeClr>
            </a:solidFill>
          </a:ln>
        </p:spPr>
        <p:txBody>
          <a:bodyPr wrap="none">
            <a:spAutoFit/>
          </a:bodyPr>
          <a:lstStyle/>
          <a:p>
            <a:r>
              <a:rPr lang="mr-IN" dirty="0" smtClean="0"/>
              <a:t>योजनेतर</a:t>
            </a:r>
            <a:endParaRPr lang="en-US" dirty="0"/>
          </a:p>
        </p:txBody>
      </p:sp>
      <p:sp>
        <p:nvSpPr>
          <p:cNvPr id="5" name="Cloud Callout 4"/>
          <p:cNvSpPr/>
          <p:nvPr/>
        </p:nvSpPr>
        <p:spPr>
          <a:xfrm>
            <a:off x="813814" y="5694416"/>
            <a:ext cx="1933096" cy="562213"/>
          </a:xfrm>
          <a:prstGeom prst="cloudCallout">
            <a:avLst/>
          </a:prstGeom>
          <a:ln>
            <a:solidFill>
              <a:schemeClr val="tx2">
                <a:lumMod val="75000"/>
              </a:schemeClr>
            </a:solidFill>
          </a:ln>
        </p:spPr>
        <p:txBody>
          <a:bodyPr wrap="none">
            <a:spAutoFit/>
          </a:bodyPr>
          <a:lstStyle/>
          <a:p>
            <a:r>
              <a:rPr lang="mr-IN" dirty="0" smtClean="0"/>
              <a:t>योजनांतर्गत</a:t>
            </a:r>
            <a:endParaRPr lang="en-US" dirty="0"/>
          </a:p>
        </p:txBody>
      </p:sp>
      <p:sp>
        <p:nvSpPr>
          <p:cNvPr id="6" name="Cloud Callout 5"/>
          <p:cNvSpPr/>
          <p:nvPr/>
        </p:nvSpPr>
        <p:spPr>
          <a:xfrm>
            <a:off x="5441428" y="4307926"/>
            <a:ext cx="1335256" cy="562213"/>
          </a:xfrm>
          <a:prstGeom prst="cloudCallout">
            <a:avLst/>
          </a:prstGeom>
          <a:ln>
            <a:solidFill>
              <a:schemeClr val="tx2">
                <a:lumMod val="75000"/>
              </a:schemeClr>
            </a:solidFill>
          </a:ln>
        </p:spPr>
        <p:txBody>
          <a:bodyPr wrap="none">
            <a:spAutoFit/>
          </a:bodyPr>
          <a:lstStyle/>
          <a:p>
            <a:r>
              <a:rPr lang="mr-IN" dirty="0" smtClean="0"/>
              <a:t>महसुली</a:t>
            </a:r>
            <a:endParaRPr lang="en-US" dirty="0"/>
          </a:p>
        </p:txBody>
      </p:sp>
      <p:sp>
        <p:nvSpPr>
          <p:cNvPr id="7" name="Cloud Callout 6"/>
          <p:cNvSpPr/>
          <p:nvPr/>
        </p:nvSpPr>
        <p:spPr>
          <a:xfrm>
            <a:off x="4110693" y="5395423"/>
            <a:ext cx="1381620" cy="562213"/>
          </a:xfrm>
          <a:prstGeom prst="cloudCallout">
            <a:avLst/>
          </a:prstGeom>
          <a:ln>
            <a:solidFill>
              <a:schemeClr val="tx2">
                <a:lumMod val="75000"/>
              </a:schemeClr>
            </a:solidFill>
          </a:ln>
        </p:spPr>
        <p:txBody>
          <a:bodyPr wrap="none">
            <a:spAutoFit/>
          </a:bodyPr>
          <a:lstStyle/>
          <a:p>
            <a:r>
              <a:rPr lang="mr-IN" dirty="0" smtClean="0"/>
              <a:t>भांडवली</a:t>
            </a:r>
            <a:endParaRPr lang="en-US" dirty="0"/>
          </a:p>
        </p:txBody>
      </p:sp>
      <p:sp>
        <p:nvSpPr>
          <p:cNvPr id="8" name="Cloud Callout 7"/>
          <p:cNvSpPr/>
          <p:nvPr/>
        </p:nvSpPr>
        <p:spPr>
          <a:xfrm>
            <a:off x="4789011" y="2719466"/>
            <a:ext cx="1601235" cy="562213"/>
          </a:xfrm>
          <a:prstGeom prst="cloudCallout">
            <a:avLst/>
          </a:prstGeom>
          <a:ln>
            <a:solidFill>
              <a:schemeClr val="tx2">
                <a:lumMod val="75000"/>
              </a:schemeClr>
            </a:solidFill>
          </a:ln>
        </p:spPr>
        <p:txBody>
          <a:bodyPr wrap="none">
            <a:spAutoFit/>
          </a:bodyPr>
          <a:lstStyle/>
          <a:p>
            <a:r>
              <a:rPr lang="mr-IN" dirty="0" smtClean="0"/>
              <a:t>Non-Plan</a:t>
            </a:r>
            <a:endParaRPr lang="en-US" dirty="0"/>
          </a:p>
        </p:txBody>
      </p:sp>
      <p:sp>
        <p:nvSpPr>
          <p:cNvPr id="9" name="Cloud Callout 8"/>
          <p:cNvSpPr/>
          <p:nvPr/>
        </p:nvSpPr>
        <p:spPr>
          <a:xfrm>
            <a:off x="1066800" y="4157127"/>
            <a:ext cx="896027" cy="562213"/>
          </a:xfrm>
          <a:prstGeom prst="cloudCallout">
            <a:avLst/>
          </a:prstGeom>
          <a:ln>
            <a:solidFill>
              <a:schemeClr val="tx2">
                <a:lumMod val="75000"/>
              </a:schemeClr>
            </a:solidFill>
          </a:ln>
        </p:spPr>
        <p:txBody>
          <a:bodyPr wrap="none">
            <a:spAutoFit/>
          </a:bodyPr>
          <a:lstStyle/>
          <a:p>
            <a:r>
              <a:rPr lang="mr-IN" dirty="0" smtClean="0"/>
              <a:t>Plan</a:t>
            </a:r>
            <a:endParaRPr lang="en-US" dirty="0"/>
          </a:p>
        </p:txBody>
      </p:sp>
      <p:sp>
        <p:nvSpPr>
          <p:cNvPr id="10" name="Cloud Callout 9"/>
          <p:cNvSpPr/>
          <p:nvPr/>
        </p:nvSpPr>
        <p:spPr>
          <a:xfrm>
            <a:off x="2776430" y="3869313"/>
            <a:ext cx="1516707" cy="562213"/>
          </a:xfrm>
          <a:prstGeom prst="cloudCallout">
            <a:avLst/>
          </a:prstGeom>
          <a:ln>
            <a:solidFill>
              <a:schemeClr val="tx2">
                <a:lumMod val="75000"/>
              </a:schemeClr>
            </a:solidFill>
          </a:ln>
        </p:spPr>
        <p:txBody>
          <a:bodyPr wrap="none">
            <a:spAutoFit/>
          </a:bodyPr>
          <a:lstStyle/>
          <a:p>
            <a:r>
              <a:rPr lang="mr-IN" dirty="0" smtClean="0"/>
              <a:t>Revenue</a:t>
            </a:r>
            <a:endParaRPr lang="en-US" dirty="0"/>
          </a:p>
        </p:txBody>
      </p:sp>
      <p:sp>
        <p:nvSpPr>
          <p:cNvPr id="11" name="Cloud Callout 10"/>
          <p:cNvSpPr/>
          <p:nvPr/>
        </p:nvSpPr>
        <p:spPr>
          <a:xfrm>
            <a:off x="1780362" y="2362200"/>
            <a:ext cx="1265078" cy="562213"/>
          </a:xfrm>
          <a:prstGeom prst="cloudCallout">
            <a:avLst/>
          </a:prstGeom>
          <a:ln>
            <a:solidFill>
              <a:schemeClr val="tx2">
                <a:lumMod val="75000"/>
              </a:schemeClr>
            </a:solidFill>
          </a:ln>
        </p:spPr>
        <p:txBody>
          <a:bodyPr wrap="none">
            <a:spAutoFit/>
          </a:bodyPr>
          <a:lstStyle/>
          <a:p>
            <a:r>
              <a:rPr lang="mr-IN" dirty="0" smtClean="0"/>
              <a:t>Capital</a:t>
            </a:r>
            <a:endParaRPr lang="en-US" dirty="0"/>
          </a:p>
        </p:txBody>
      </p:sp>
      <p:sp>
        <p:nvSpPr>
          <p:cNvPr id="12" name="Rectangle 11"/>
          <p:cNvSpPr/>
          <p:nvPr/>
        </p:nvSpPr>
        <p:spPr>
          <a:xfrm>
            <a:off x="3459357" y="1295400"/>
            <a:ext cx="2179443" cy="369332"/>
          </a:xfrm>
          <a:prstGeom prst="rect">
            <a:avLst/>
          </a:prstGeom>
        </p:spPr>
        <p:txBody>
          <a:bodyPr wrap="none">
            <a:spAutoFit/>
          </a:bodyPr>
          <a:lstStyle/>
          <a:p>
            <a:r>
              <a:rPr lang="en-US" dirty="0" smtClean="0"/>
              <a:t>Match the Following!</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4913366"/>
            <a:ext cx="96202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925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4" name="Content Placeholder 2"/>
          <p:cNvSpPr txBox="1">
            <a:spLocks/>
          </p:cNvSpPr>
          <p:nvPr/>
        </p:nvSpPr>
        <p:spPr>
          <a:xfrm>
            <a:off x="457200" y="3048000"/>
            <a:ext cx="82296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4000" dirty="0" smtClean="0">
                <a:latin typeface="Accord Heavy SF" pitchFamily="34" charset="0"/>
              </a:rPr>
              <a:t>Part 2: Budget Code</a:t>
            </a:r>
            <a:endParaRPr lang="en-US" sz="4000" dirty="0">
              <a:latin typeface="Accord Heavy SF" pitchFamily="34" charset="0"/>
            </a:endParaRPr>
          </a:p>
        </p:txBody>
      </p:sp>
    </p:spTree>
    <p:extLst>
      <p:ext uri="{BB962C8B-B14F-4D97-AF65-F5344CB8AC3E}">
        <p14:creationId xmlns:p14="http://schemas.microsoft.com/office/powerpoint/2010/main" val="398638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Budget Code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8763000" cy="1661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90639" y="6350913"/>
            <a:ext cx="5253361" cy="430887"/>
          </a:xfrm>
          <a:prstGeom prst="rect">
            <a:avLst/>
          </a:prstGeom>
          <a:noFill/>
        </p:spPr>
        <p:txBody>
          <a:bodyPr wrap="none" rtlCol="0">
            <a:spAutoFit/>
          </a:bodyPr>
          <a:lstStyle/>
          <a:p>
            <a:pPr algn="r"/>
            <a:r>
              <a:rPr lang="en-US" sz="1100" dirty="0" smtClean="0"/>
              <a:t>From pg.191 (pdf) / 57 (print).</a:t>
            </a:r>
          </a:p>
          <a:p>
            <a:pPr algn="r"/>
            <a:r>
              <a:rPr lang="en-US" sz="1100" dirty="0" smtClean="0"/>
              <a:t>* Did you notice that they forgot to mention 2014-15 and 2015-16 in the last 2 columns?</a:t>
            </a:r>
            <a:endParaRPr lang="en-US" sz="1100" dirty="0"/>
          </a:p>
        </p:txBody>
      </p:sp>
      <p:sp>
        <p:nvSpPr>
          <p:cNvPr id="5" name="Oval 4"/>
          <p:cNvSpPr/>
          <p:nvPr/>
        </p:nvSpPr>
        <p:spPr>
          <a:xfrm>
            <a:off x="2243528" y="2118472"/>
            <a:ext cx="990600" cy="990600"/>
          </a:xfrm>
          <a:prstGeom prst="ellipse">
            <a:avLst/>
          </a:prstGeom>
          <a:solidFill>
            <a:srgbClr val="FF0000">
              <a:alpha val="27059"/>
            </a:srgb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52272" y="4114800"/>
            <a:ext cx="4953000" cy="1983462"/>
          </a:xfrm>
          <a:prstGeom prst="snip2Diag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err="1" smtClean="0"/>
              <a:t>Budet</a:t>
            </a:r>
            <a:r>
              <a:rPr lang="en-US" dirty="0" smtClean="0"/>
              <a:t> Code: The unique Identifier of each and every budget item.</a:t>
            </a:r>
          </a:p>
          <a:p>
            <a:r>
              <a:rPr lang="en-US" dirty="0" smtClean="0"/>
              <a:t>These are like GPS CO-ORDINATES. </a:t>
            </a:r>
            <a:r>
              <a:rPr lang="en-US" sz="1200" dirty="0" smtClean="0"/>
              <a:t>(but not pertaining to actual location, that is..)</a:t>
            </a:r>
            <a:endParaRPr lang="en-US" dirty="0" smtClean="0"/>
          </a:p>
          <a:p>
            <a:r>
              <a:rPr lang="en-US" dirty="0" smtClean="0"/>
              <a:t>When searching for something, type this code in, and you’ll zero in on your target!</a:t>
            </a:r>
          </a:p>
        </p:txBody>
      </p:sp>
      <p:cxnSp>
        <p:nvCxnSpPr>
          <p:cNvPr id="10" name="Straight Arrow Connector 9"/>
          <p:cNvCxnSpPr>
            <a:stCxn id="6" idx="3"/>
            <a:endCxn id="5" idx="5"/>
          </p:cNvCxnSpPr>
          <p:nvPr/>
        </p:nvCxnSpPr>
        <p:spPr>
          <a:xfrm flipH="1" flipV="1">
            <a:off x="3089058" y="2964002"/>
            <a:ext cx="1639714" cy="115079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3230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Let’s examine this Budget Code</a:t>
            </a:r>
            <a:br>
              <a:rPr lang="en-US" dirty="0" smtClean="0"/>
            </a:br>
            <a:r>
              <a:rPr lang="en-US" dirty="0" smtClean="0"/>
              <a:t>a bit closer</a:t>
            </a:r>
            <a:endParaRPr lang="en-US" dirty="0"/>
          </a:p>
        </p:txBody>
      </p:sp>
      <p:grpSp>
        <p:nvGrpSpPr>
          <p:cNvPr id="18" name="Group 17"/>
          <p:cNvGrpSpPr/>
          <p:nvPr/>
        </p:nvGrpSpPr>
        <p:grpSpPr>
          <a:xfrm>
            <a:off x="5510253" y="1524000"/>
            <a:ext cx="3617508" cy="762000"/>
            <a:chOff x="228600" y="1295400"/>
            <a:chExt cx="3617508" cy="762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361750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1051560" y="1648464"/>
              <a:ext cx="396240" cy="408936"/>
            </a:xfrm>
            <a:prstGeom prst="ellipse">
              <a:avLst/>
            </a:prstGeom>
            <a:solidFill>
              <a:srgbClr val="FF0000">
                <a:alpha val="27059"/>
              </a:srgb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ctangle 8"/>
          <p:cNvSpPr/>
          <p:nvPr/>
        </p:nvSpPr>
        <p:spPr>
          <a:xfrm>
            <a:off x="2050274" y="2667000"/>
            <a:ext cx="4783682" cy="830997"/>
          </a:xfrm>
          <a:prstGeom prst="rect">
            <a:avLst/>
          </a:prstGeom>
          <a:effectLst>
            <a:outerShdw blurRad="50800" dist="38100" algn="l" rotWithShape="0">
              <a:prstClr val="black">
                <a:alpha val="40000"/>
              </a:prstClr>
            </a:outerShdw>
          </a:effectLst>
        </p:spPr>
        <p:txBody>
          <a:bodyPr wrap="none">
            <a:spAutoFit/>
          </a:bodyPr>
          <a:lstStyle/>
          <a:p>
            <a:r>
              <a:rPr lang="en-US" sz="4800" spc="600" dirty="0" smtClean="0">
                <a:latin typeface="Accord Heavy SF" pitchFamily="34" charset="0"/>
              </a:rPr>
              <a:t>RE  </a:t>
            </a:r>
            <a:r>
              <a:rPr lang="en-US" sz="4800" i="1" spc="600" dirty="0" smtClean="0">
                <a:latin typeface="Berlin Sans FB" pitchFamily="34" charset="0"/>
              </a:rPr>
              <a:t>17</a:t>
            </a:r>
            <a:r>
              <a:rPr lang="en-US" sz="4800" spc="600" dirty="0" smtClean="0">
                <a:latin typeface="Berlin Sans FB" pitchFamily="34" charset="0"/>
              </a:rPr>
              <a:t>  	</a:t>
            </a:r>
            <a:r>
              <a:rPr lang="en-US" sz="4800" spc="600" dirty="0" smtClean="0">
                <a:latin typeface="Smarty Pants BTN" pitchFamily="34" charset="0"/>
              </a:rPr>
              <a:t>F</a:t>
            </a:r>
            <a:r>
              <a:rPr lang="en-US" sz="4800" spc="600" dirty="0" smtClean="0">
                <a:latin typeface="Algerian" pitchFamily="82" charset="0"/>
              </a:rPr>
              <a:t>  </a:t>
            </a:r>
            <a:r>
              <a:rPr lang="en-US" sz="4800" spc="600" dirty="0" smtClean="0">
                <a:latin typeface="Agency FB" pitchFamily="34" charset="0"/>
              </a:rPr>
              <a:t>133</a:t>
            </a:r>
            <a:endParaRPr lang="en-US" sz="4800" spc="600" dirty="0">
              <a:latin typeface="Agency FB" pitchFamily="34" charset="0"/>
            </a:endParaRPr>
          </a:p>
        </p:txBody>
      </p:sp>
      <p:sp>
        <p:nvSpPr>
          <p:cNvPr id="17" name="TextBox 16"/>
          <p:cNvSpPr txBox="1"/>
          <p:nvPr/>
        </p:nvSpPr>
        <p:spPr>
          <a:xfrm>
            <a:off x="68070" y="1529766"/>
            <a:ext cx="2538644" cy="646331"/>
          </a:xfrm>
          <a:prstGeom prst="rect">
            <a:avLst/>
          </a:prstGeom>
          <a:noFill/>
        </p:spPr>
        <p:txBody>
          <a:bodyPr wrap="none" rtlCol="0">
            <a:spAutoFit/>
          </a:bodyPr>
          <a:lstStyle/>
          <a:p>
            <a:pPr algn="r"/>
            <a:r>
              <a:rPr lang="en-US" dirty="0" smtClean="0"/>
              <a:t>RE: Revenue Expenditure</a:t>
            </a:r>
          </a:p>
          <a:p>
            <a:pPr algn="r"/>
            <a:r>
              <a:rPr lang="mr-IN" dirty="0" smtClean="0"/>
              <a:t>योजनेतर खर्च</a:t>
            </a:r>
            <a:endParaRPr lang="en-US" dirty="0"/>
          </a:p>
        </p:txBody>
      </p:sp>
      <p:sp>
        <p:nvSpPr>
          <p:cNvPr id="22" name="TextBox 21"/>
          <p:cNvSpPr txBox="1"/>
          <p:nvPr/>
        </p:nvSpPr>
        <p:spPr>
          <a:xfrm>
            <a:off x="113458" y="3821668"/>
            <a:ext cx="2248742" cy="369332"/>
          </a:xfrm>
          <a:prstGeom prst="rect">
            <a:avLst/>
          </a:prstGeom>
          <a:noFill/>
        </p:spPr>
        <p:txBody>
          <a:bodyPr wrap="square" rtlCol="0">
            <a:spAutoFit/>
          </a:bodyPr>
          <a:lstStyle/>
          <a:p>
            <a:r>
              <a:rPr lang="en-US" dirty="0" smtClean="0"/>
              <a:t>Health Department *</a:t>
            </a:r>
          </a:p>
        </p:txBody>
      </p:sp>
      <p:sp>
        <p:nvSpPr>
          <p:cNvPr id="23" name="TextBox 22"/>
          <p:cNvSpPr txBox="1"/>
          <p:nvPr/>
        </p:nvSpPr>
        <p:spPr>
          <a:xfrm>
            <a:off x="5410200" y="4038600"/>
            <a:ext cx="2235420" cy="369332"/>
          </a:xfrm>
          <a:prstGeom prst="rect">
            <a:avLst/>
          </a:prstGeom>
          <a:noFill/>
        </p:spPr>
        <p:txBody>
          <a:bodyPr wrap="none" rtlCol="0">
            <a:spAutoFit/>
          </a:bodyPr>
          <a:lstStyle/>
          <a:p>
            <a:pPr algn="r"/>
            <a:r>
              <a:rPr lang="en-US" dirty="0" smtClean="0"/>
              <a:t>Curative (sub-section)</a:t>
            </a:r>
            <a:endParaRPr lang="en-US" dirty="0"/>
          </a:p>
        </p:txBody>
      </p:sp>
      <p:cxnSp>
        <p:nvCxnSpPr>
          <p:cNvPr id="25" name="Straight Arrow Connector 24"/>
          <p:cNvCxnSpPr/>
          <p:nvPr/>
        </p:nvCxnSpPr>
        <p:spPr>
          <a:xfrm flipH="1" flipV="1">
            <a:off x="2362200" y="2176098"/>
            <a:ext cx="244514" cy="627834"/>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a:off x="2209800" y="3372787"/>
            <a:ext cx="1600202" cy="63354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5136642" y="3372787"/>
            <a:ext cx="373611" cy="75641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028" name="Rectangle 1027"/>
          <p:cNvSpPr/>
          <p:nvPr/>
        </p:nvSpPr>
        <p:spPr>
          <a:xfrm>
            <a:off x="685800" y="4618672"/>
            <a:ext cx="7620000" cy="1477328"/>
          </a:xfrm>
          <a:prstGeom prst="rect">
            <a:avLst/>
          </a:prstGeom>
          <a:solidFill>
            <a:srgbClr val="FFFFFF">
              <a:alpha val="30196"/>
            </a:srgbClr>
          </a:solidFill>
        </p:spPr>
        <p:txBody>
          <a:bodyPr wrap="square">
            <a:spAutoFit/>
          </a:bodyPr>
          <a:lstStyle/>
          <a:p>
            <a:r>
              <a:rPr lang="en-US" dirty="0" smtClean="0"/>
              <a:t>The first 4 or 5 letters of the budget code reveal which department’s budget item you’re looking at.</a:t>
            </a:r>
          </a:p>
          <a:p>
            <a:r>
              <a:rPr lang="en-US" dirty="0" smtClean="0"/>
              <a:t>This Budget head is : </a:t>
            </a:r>
          </a:p>
          <a:p>
            <a:r>
              <a:rPr lang="en-US" dirty="0" smtClean="0"/>
              <a:t>Revenue Expenditures &gt;&gt; </a:t>
            </a:r>
            <a:r>
              <a:rPr lang="hi-IN" dirty="0" smtClean="0"/>
              <a:t>7. आरोग्य विभाग</a:t>
            </a:r>
            <a:r>
              <a:rPr lang="en-US" dirty="0" smtClean="0"/>
              <a:t> &gt;&gt; </a:t>
            </a:r>
            <a:r>
              <a:rPr lang="hi-IN" dirty="0" smtClean="0"/>
              <a:t>क. इलाजात्मक (क्युरेटिव्ह)</a:t>
            </a:r>
            <a:r>
              <a:rPr lang="en-US" dirty="0" smtClean="0"/>
              <a:t> &gt;&gt; </a:t>
            </a:r>
            <a:r>
              <a:rPr lang="hi-IN" dirty="0" smtClean="0"/>
              <a:t>रुग्णालये, प्रसूतिगृहे, औषधालय &gt;&gt; 4. औषधे व उपकरणी</a:t>
            </a:r>
            <a:endParaRPr lang="en-US" dirty="0"/>
          </a:p>
        </p:txBody>
      </p:sp>
      <p:sp>
        <p:nvSpPr>
          <p:cNvPr id="1029" name="Rectangle 1028"/>
          <p:cNvSpPr/>
          <p:nvPr/>
        </p:nvSpPr>
        <p:spPr>
          <a:xfrm>
            <a:off x="0" y="6172200"/>
            <a:ext cx="8991600" cy="523220"/>
          </a:xfrm>
          <a:prstGeom prst="rect">
            <a:avLst/>
          </a:prstGeom>
        </p:spPr>
        <p:txBody>
          <a:bodyPr wrap="square">
            <a:spAutoFit/>
          </a:bodyPr>
          <a:lstStyle/>
          <a:p>
            <a:pPr algn="r"/>
            <a:r>
              <a:rPr lang="en-US" sz="1400" dirty="0" smtClean="0"/>
              <a:t>* The department numbers stay the same across Capital and Revenue.  </a:t>
            </a:r>
          </a:p>
          <a:p>
            <a:pPr algn="r"/>
            <a:r>
              <a:rPr lang="en-US" sz="1400" dirty="0" smtClean="0"/>
              <a:t>So, CE17 is also Health Department, in Capital Expenditures section.</a:t>
            </a:r>
            <a:endParaRPr lang="en-US" sz="1400" dirty="0"/>
          </a:p>
        </p:txBody>
      </p:sp>
      <p:sp>
        <p:nvSpPr>
          <p:cNvPr id="43" name="TextBox 42"/>
          <p:cNvSpPr txBox="1"/>
          <p:nvPr/>
        </p:nvSpPr>
        <p:spPr>
          <a:xfrm>
            <a:off x="7391400" y="2907268"/>
            <a:ext cx="1500732" cy="369332"/>
          </a:xfrm>
          <a:prstGeom prst="rect">
            <a:avLst/>
          </a:prstGeom>
          <a:noFill/>
        </p:spPr>
        <p:txBody>
          <a:bodyPr wrap="none" rtlCol="0">
            <a:spAutoFit/>
          </a:bodyPr>
          <a:lstStyle/>
          <a:p>
            <a:pPr algn="r"/>
            <a:r>
              <a:rPr lang="en-US" dirty="0" smtClean="0"/>
              <a:t>Serial number</a:t>
            </a:r>
            <a:endParaRPr lang="en-US" dirty="0"/>
          </a:p>
        </p:txBody>
      </p:sp>
      <p:cxnSp>
        <p:nvCxnSpPr>
          <p:cNvPr id="44" name="Straight Arrow Connector 43"/>
          <p:cNvCxnSpPr>
            <a:endCxn id="43" idx="1"/>
          </p:cNvCxnSpPr>
          <p:nvPr/>
        </p:nvCxnSpPr>
        <p:spPr>
          <a:xfrm>
            <a:off x="6531333" y="3082498"/>
            <a:ext cx="860067" cy="9436"/>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3907854" y="2145268"/>
            <a:ext cx="119754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RE17F133:</a:t>
            </a:r>
          </a:p>
        </p:txBody>
      </p:sp>
    </p:spTree>
    <p:extLst>
      <p:ext uri="{BB962C8B-B14F-4D97-AF65-F5344CB8AC3E}">
        <p14:creationId xmlns:p14="http://schemas.microsoft.com/office/powerpoint/2010/main" val="3674352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TotalTime>
  <Words>1651</Words>
  <Application>Microsoft Office PowerPoint</Application>
  <PresentationFormat>On-screen Show (4:3)</PresentationFormat>
  <Paragraphs>317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Demystifying the Pune Municipal Corporation (PMC)’s  Annual Budget Book, 2015-16</vt:lpstr>
      <vt:lpstr>  ## Intro &amp; Disclaimer ##</vt:lpstr>
      <vt:lpstr>Before we begin..</vt:lpstr>
      <vt:lpstr>So let’s begin</vt:lpstr>
      <vt:lpstr>PowerPoint Presentation</vt:lpstr>
      <vt:lpstr>Pop Quiz</vt:lpstr>
      <vt:lpstr>Next…</vt:lpstr>
      <vt:lpstr>Budget Code</vt:lpstr>
      <vt:lpstr>Let’s examine this Budget Code a bit closer</vt:lpstr>
      <vt:lpstr>Some budget code prefixes</vt:lpstr>
      <vt:lpstr>Next…</vt:lpstr>
      <vt:lpstr>Expanded lists</vt:lpstr>
      <vt:lpstr>PowerPoint Presentation</vt:lpstr>
      <vt:lpstr>Next…</vt:lpstr>
      <vt:lpstr>Hierarchy</vt:lpstr>
      <vt:lpstr>Budget Book’s Broaaadd Structure</vt:lpstr>
      <vt:lpstr>Initial Pages</vt:lpstr>
      <vt:lpstr>Part A : General Budget</vt:lpstr>
      <vt:lpstr>Part C : Water Budget</vt:lpstr>
      <vt:lpstr>After Part C</vt:lpstr>
      <vt:lpstr># Breathe…</vt:lpstr>
      <vt:lpstr>..And that wraps it up for now</vt:lpstr>
      <vt:lpstr>  ## Disclaimer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2015-16  Pune Municipal Corporation’s (PMC) Annual Budget Book</dc:title>
  <dc:creator>DEF</dc:creator>
  <cp:lastModifiedBy>DEF</cp:lastModifiedBy>
  <cp:revision>52</cp:revision>
  <dcterms:created xsi:type="dcterms:W3CDTF">2015-04-08T05:57:45Z</dcterms:created>
  <dcterms:modified xsi:type="dcterms:W3CDTF">2015-04-20T05:07:49Z</dcterms:modified>
</cp:coreProperties>
</file>