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58" r:id="rId5"/>
    <p:sldId id="288" r:id="rId6"/>
    <p:sldId id="292" r:id="rId7"/>
    <p:sldId id="296" r:id="rId8"/>
    <p:sldId id="297" r:id="rId9"/>
    <p:sldId id="295" r:id="rId10"/>
    <p:sldId id="259" r:id="rId11"/>
    <p:sldId id="289" r:id="rId12"/>
    <p:sldId id="260" r:id="rId13"/>
    <p:sldId id="261" r:id="rId14"/>
    <p:sldId id="262" r:id="rId15"/>
    <p:sldId id="263" r:id="rId16"/>
    <p:sldId id="264" r:id="rId17"/>
    <p:sldId id="265" r:id="rId18"/>
    <p:sldId id="266" r:id="rId19"/>
    <p:sldId id="267" r:id="rId20"/>
    <p:sldId id="293"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94" r:id="rId41"/>
    <p:sldId id="291"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87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81199"/>
          </a:xfrm>
        </p:spPr>
        <p:txBody>
          <a:bodyPr/>
          <a:lstStyle/>
          <a:p>
            <a:r>
              <a:rPr lang="mr-IN" b="1" dirty="0" smtClean="0"/>
              <a:t>ओळख अर्थशास्त्राची</a:t>
            </a:r>
            <a:endParaRPr lang="en-US" b="1" dirty="0"/>
          </a:p>
        </p:txBody>
      </p:sp>
      <p:sp>
        <p:nvSpPr>
          <p:cNvPr id="3" name="Subtitle 2"/>
          <p:cNvSpPr>
            <a:spLocks noGrp="1"/>
          </p:cNvSpPr>
          <p:nvPr>
            <p:ph type="subTitle" idx="1"/>
          </p:nvPr>
        </p:nvSpPr>
        <p:spPr>
          <a:xfrm>
            <a:off x="1371600" y="2667000"/>
            <a:ext cx="6400800" cy="3505200"/>
          </a:xfrm>
        </p:spPr>
        <p:txBody>
          <a:bodyPr/>
          <a:lstStyle/>
          <a:p>
            <a:endParaRPr lang="en-US" dirty="0"/>
          </a:p>
        </p:txBody>
      </p:sp>
      <p:pic>
        <p:nvPicPr>
          <p:cNvPr id="1026" name="Picture 2" descr="C:\Users\my pc\Desktop\Rohini\Waste-lecture-material\India-market-2.jpg"/>
          <p:cNvPicPr>
            <a:picLocks noChangeAspect="1" noChangeArrowheads="1"/>
          </p:cNvPicPr>
          <p:nvPr/>
        </p:nvPicPr>
        <p:blipFill>
          <a:blip r:embed="rId2"/>
          <a:srcRect/>
          <a:stretch>
            <a:fillRect/>
          </a:stretch>
        </p:blipFill>
        <p:spPr bwMode="auto">
          <a:xfrm>
            <a:off x="1447801" y="1981200"/>
            <a:ext cx="6248400" cy="41909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काला पैसावाले काय करतात.....</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mr-IN" dirty="0" smtClean="0"/>
              <a:t>ते काही कर देतात पण वरच उत्पन्न सरकार पासून लपवून ठेवतात.</a:t>
            </a:r>
          </a:p>
          <a:p>
            <a:r>
              <a:rPr lang="mr-IN" dirty="0" smtClean="0"/>
              <a:t>जे उत्पन्न सरकार पासून लपवून ठेवलेलं असत ते बँकेत ठेवता येत नाही. कारण बँकेतल्या उत्पन्नावर कर लागू होतो.</a:t>
            </a:r>
          </a:p>
          <a:p>
            <a:r>
              <a:rPr lang="mr-IN" dirty="0" smtClean="0"/>
              <a:t>मग ते हे लपवलेल उत्पन्न जमीन जुमला अर्धा व्हाईट आणि अर्धा ब्लेक मध्ये गुंतवतात. </a:t>
            </a:r>
          </a:p>
          <a:p>
            <a:r>
              <a:rPr lang="mr-IN" dirty="0" smtClean="0"/>
              <a:t>कपाटात ठेवतात (सोन घेतात) आणि मुख्य म्हणजे ५०० च्या आणि हजाराच्या नोटात धरून ठेवतात.</a:t>
            </a:r>
          </a:p>
          <a:p>
            <a:r>
              <a:rPr lang="mr-IN" dirty="0" smtClean="0"/>
              <a:t>म्हणून सरकारने ५०० आणि हजाराच्या नोटांवर नोट बंदी आणली आहे.</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काला पैसा....</a:t>
            </a:r>
            <a:endParaRPr lang="en-US" dirty="0"/>
          </a:p>
        </p:txBody>
      </p:sp>
      <p:pic>
        <p:nvPicPr>
          <p:cNvPr id="1026" name="Picture 2" descr="C:\Users\my pc\Desktop\Rohini\Waste-lecture-material\black-money.jpg"/>
          <p:cNvPicPr>
            <a:picLocks noGrp="1" noChangeAspect="1" noChangeArrowheads="1"/>
          </p:cNvPicPr>
          <p:nvPr>
            <p:ph idx="1"/>
          </p:nvPr>
        </p:nvPicPr>
        <p:blipFill>
          <a:blip r:embed="rId2"/>
          <a:srcRect/>
          <a:stretch>
            <a:fillRect/>
          </a:stretch>
        </p:blipFill>
        <p:spPr bwMode="auto">
          <a:xfrm>
            <a:off x="1143000" y="1524000"/>
            <a:ext cx="6324600"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mr-IN" dirty="0" smtClean="0"/>
              <a:t>पण ह्या मुळे झालय काय?</a:t>
            </a:r>
            <a:endParaRPr lang="en-US" dirty="0"/>
          </a:p>
        </p:txBody>
      </p:sp>
      <p:sp>
        <p:nvSpPr>
          <p:cNvPr id="3" name="Content Placeholder 2"/>
          <p:cNvSpPr>
            <a:spLocks noGrp="1"/>
          </p:cNvSpPr>
          <p:nvPr>
            <p:ph idx="1"/>
          </p:nvPr>
        </p:nvSpPr>
        <p:spPr/>
        <p:txBody>
          <a:bodyPr>
            <a:normAutofit fontScale="85000" lnSpcReduction="20000"/>
          </a:bodyPr>
          <a:lstStyle/>
          <a:p>
            <a:r>
              <a:rPr lang="mr-IN" dirty="0" smtClean="0"/>
              <a:t>आता प्रत्येक ५०० आणि १००० ची नोट काही काला पैसा नाही. </a:t>
            </a:r>
          </a:p>
          <a:p>
            <a:r>
              <a:rPr lang="mr-IN" dirty="0" smtClean="0"/>
              <a:t>तुम्ही आणि आम्ही प्रत्येक गोष्टीसाठी ५०० ची नोट वापरतो. १०० च्या इतक्या नोटाच नाहीत. ५०० च्या माणशी १० नोटा इतक्या नोटा होत्या....म्हणजे १०० च्या ५० लागतील...आणि आपल्याकडे आपण काही विकत घ्यायला गेलो तर ते १०० च्या वर असत...आणि ५०० ची नोट अगदी बरोब्बर कामाला येते...</a:t>
            </a:r>
          </a:p>
          <a:p>
            <a:r>
              <a:rPr lang="mr-IN" dirty="0" smtClean="0"/>
              <a:t>त्यामुळे प्रत्येक माणूस नाडला गेला आहे. विशेषतः जे बँकांमधून व्यवहार करत नाहीत. ज्यांच्याकडे क्रेडीट कार्ड नाही – आणि भारतात अशी ४०% तरी माणस आहेत जी बँकांमधून खात उघडलेली नाहीत.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मुळात पैशाची सुरवात कशी झाली??</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mr-IN" dirty="0" smtClean="0"/>
              <a:t>साधारणपणे १० हजार वर्षापूर्वी पैसा नव्हता...आणि माणस गहू किंवा गायी पैसा म्हणून वापरत असत. पण गाय मरू शकते. आणि तिला चारा नको घालायला? गहू...वजन...तो सडू शकतो....न्यायला आणायला सोपा नाही.....</a:t>
            </a:r>
          </a:p>
          <a:p>
            <a:r>
              <a:rPr lang="mr-IN" dirty="0" smtClean="0"/>
              <a:t>त्यानंतर कवड्या शिंपले वापरायला लागले पण कवड्या शिंपले समुद्रावर कोणालाही मिळू शकतात.</a:t>
            </a:r>
          </a:p>
          <a:p>
            <a:r>
              <a:rPr lang="mr-IN" dirty="0" smtClean="0"/>
              <a:t>साधारणपणे ५ हजार वर्षापूर्वी धातूपासून विशेषतः सोन्यापासून नाणी राजे महाराजे बनवायला लागले – त्यांच्या चेहर्याचे छाप लावून. मग हळूहळू चांदीची आणि मग तांब्याची नाणी आली.</a:t>
            </a:r>
          </a:p>
          <a:p>
            <a:r>
              <a:rPr lang="mr-IN" dirty="0" smtClean="0"/>
              <a:t> एक हजार वर्षापूर्वी चीनमध्ये कागदाच्या नोटा सुरु झाल्या – मग हळूहळू साधारणपणे ७०० – ८०० वर्षापूर्वी सगळेजण कागदाच्या नोटा वापरायला लागले. </a:t>
            </a:r>
          </a:p>
          <a:p>
            <a:r>
              <a:rPr lang="mr-IN" dirty="0" smtClean="0"/>
              <a:t>गेल्या २०-२५ वर्षात प्लास्टिक पैसा आला....क्रेडीट कार्ड....</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अगदी सुरवातीचा पैसा </a:t>
            </a:r>
            <a:endParaRPr lang="en-US" dirty="0"/>
          </a:p>
        </p:txBody>
      </p:sp>
      <p:pic>
        <p:nvPicPr>
          <p:cNvPr id="1026" name="Picture 2" descr="C:\Users\my pc\Desktop\Rohini\Waste-lecture-material\cows.jpg"/>
          <p:cNvPicPr>
            <a:picLocks noGrp="1" noChangeAspect="1" noChangeArrowheads="1"/>
          </p:cNvPicPr>
          <p:nvPr>
            <p:ph idx="1"/>
          </p:nvPr>
        </p:nvPicPr>
        <p:blipFill>
          <a:blip r:embed="rId2"/>
          <a:srcRect/>
          <a:stretch>
            <a:fillRect/>
          </a:stretch>
        </p:blipFill>
        <p:spPr bwMode="auto">
          <a:xfrm>
            <a:off x="1905000" y="1600200"/>
            <a:ext cx="5181599" cy="36575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नंतर आलेला पैसा....</a:t>
            </a:r>
            <a:endParaRPr lang="en-US" dirty="0"/>
          </a:p>
        </p:txBody>
      </p:sp>
      <p:pic>
        <p:nvPicPr>
          <p:cNvPr id="2050" name="Picture 2" descr="C:\Users\my pc\Desktop\Rohini\Waste-lecture-material\sea-shells.jpg"/>
          <p:cNvPicPr>
            <a:picLocks noGrp="1" noChangeAspect="1" noChangeArrowheads="1"/>
          </p:cNvPicPr>
          <p:nvPr>
            <p:ph idx="1"/>
          </p:nvPr>
        </p:nvPicPr>
        <p:blipFill>
          <a:blip r:embed="rId2"/>
          <a:srcRect/>
          <a:stretch>
            <a:fillRect/>
          </a:stretch>
        </p:blipFill>
        <p:spPr bwMode="auto">
          <a:xfrm>
            <a:off x="1295400" y="1600200"/>
            <a:ext cx="6096000" cy="4114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५ हजार वर्षांपूर्वीचा पैसा ...</a:t>
            </a:r>
            <a:endParaRPr lang="en-US" dirty="0"/>
          </a:p>
        </p:txBody>
      </p:sp>
      <p:pic>
        <p:nvPicPr>
          <p:cNvPr id="3074" name="Picture 2" descr="C:\Users\my pc\Desktop\Rohini\Waste-lecture-material\coins.jpg"/>
          <p:cNvPicPr>
            <a:picLocks noGrp="1" noChangeAspect="1" noChangeArrowheads="1"/>
          </p:cNvPicPr>
          <p:nvPr>
            <p:ph idx="1"/>
          </p:nvPr>
        </p:nvPicPr>
        <p:blipFill>
          <a:blip r:embed="rId2"/>
          <a:srcRect/>
          <a:stretch>
            <a:fillRect/>
          </a:stretch>
        </p:blipFill>
        <p:spPr bwMode="auto">
          <a:xfrm>
            <a:off x="762000" y="1676400"/>
            <a:ext cx="7315200" cy="2743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१००० हजार रुपयाची जुनी नोट </a:t>
            </a:r>
            <a:endParaRPr lang="en-US" dirty="0"/>
          </a:p>
        </p:txBody>
      </p:sp>
      <p:pic>
        <p:nvPicPr>
          <p:cNvPr id="4098" name="Picture 2" descr="C:\Users\my pc\Desktop\Rohini\Waste-lecture-material\old-paper-money.jpg"/>
          <p:cNvPicPr>
            <a:picLocks noGrp="1" noChangeAspect="1" noChangeArrowheads="1"/>
          </p:cNvPicPr>
          <p:nvPr>
            <p:ph idx="1"/>
          </p:nvPr>
        </p:nvPicPr>
        <p:blipFill>
          <a:blip r:embed="rId2"/>
          <a:srcRect/>
          <a:stretch>
            <a:fillRect/>
          </a:stretch>
        </p:blipFill>
        <p:spPr bwMode="auto">
          <a:xfrm>
            <a:off x="1371600" y="2209800"/>
            <a:ext cx="6248400" cy="2895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जुन्या नोटा </a:t>
            </a:r>
            <a:endParaRPr lang="en-US" dirty="0"/>
          </a:p>
        </p:txBody>
      </p:sp>
      <p:pic>
        <p:nvPicPr>
          <p:cNvPr id="5122" name="Picture 2" descr="C:\Users\my pc\Desktop\Rohini\Waste-lecture-material\old-paper-note-2.jpg"/>
          <p:cNvPicPr>
            <a:picLocks noGrp="1" noChangeAspect="1" noChangeArrowheads="1"/>
          </p:cNvPicPr>
          <p:nvPr>
            <p:ph idx="1"/>
          </p:nvPr>
        </p:nvPicPr>
        <p:blipFill>
          <a:blip r:embed="rId2"/>
          <a:srcRect/>
          <a:stretch>
            <a:fillRect/>
          </a:stretch>
        </p:blipFill>
        <p:spPr bwMode="auto">
          <a:xfrm>
            <a:off x="1143000" y="1295400"/>
            <a:ext cx="6019800" cy="4648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आजचा पैसा...</a:t>
            </a:r>
            <a:endParaRPr lang="en-US" dirty="0"/>
          </a:p>
        </p:txBody>
      </p:sp>
      <p:pic>
        <p:nvPicPr>
          <p:cNvPr id="6146" name="Picture 2" descr="C:\Users\my pc\Desktop\Rohini\Waste-lecture-material\new-indian-notes.jpg"/>
          <p:cNvPicPr>
            <a:picLocks noGrp="1" noChangeAspect="1" noChangeArrowheads="1"/>
          </p:cNvPicPr>
          <p:nvPr>
            <p:ph idx="1"/>
          </p:nvPr>
        </p:nvPicPr>
        <p:blipFill>
          <a:blip r:embed="rId2"/>
          <a:srcRect/>
          <a:stretch>
            <a:fillRect/>
          </a:stretch>
        </p:blipFill>
        <p:spPr bwMode="auto">
          <a:xfrm>
            <a:off x="1219200" y="1447800"/>
            <a:ext cx="6629400" cy="4267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नोट बंदी – तुम्हाला काय वाटत?</a:t>
            </a:r>
            <a:endParaRPr lang="en-US" dirty="0"/>
          </a:p>
        </p:txBody>
      </p:sp>
      <p:sp>
        <p:nvSpPr>
          <p:cNvPr id="3" name="Content Placeholder 2"/>
          <p:cNvSpPr>
            <a:spLocks noGrp="1"/>
          </p:cNvSpPr>
          <p:nvPr>
            <p:ph idx="1"/>
          </p:nvPr>
        </p:nvSpPr>
        <p:spPr/>
        <p:txBody>
          <a:bodyPr/>
          <a:lstStyle/>
          <a:p>
            <a:r>
              <a:rPr lang="mr-IN" dirty="0" smtClean="0"/>
              <a:t>नोट बंदी चांगली आहे की वाईट?</a:t>
            </a:r>
          </a:p>
          <a:p>
            <a:endParaRPr lang="mr-IN" dirty="0" smtClean="0"/>
          </a:p>
          <a:p>
            <a:r>
              <a:rPr lang="mr-IN" dirty="0" smtClean="0"/>
              <a:t>यामुळे काला पैसा बंद होणार आहे का?</a:t>
            </a:r>
          </a:p>
          <a:p>
            <a:endParaRPr lang="mr-IN" dirty="0" smtClean="0"/>
          </a:p>
          <a:p>
            <a:r>
              <a:rPr lang="mr-IN" dirty="0" smtClean="0"/>
              <a:t>तुम्हाला नोट बंदी मुळे त्रास झाला का?</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क्रेडीट कार्ड </a:t>
            </a:r>
            <a:endParaRPr lang="en-US" dirty="0"/>
          </a:p>
        </p:txBody>
      </p:sp>
      <p:pic>
        <p:nvPicPr>
          <p:cNvPr id="2050" name="Picture 2" descr="C:\Users\my pc\Desktop\Rohini\Waste-lecture-material\credit-card.jpg"/>
          <p:cNvPicPr>
            <a:picLocks noGrp="1" noChangeAspect="1" noChangeArrowheads="1"/>
          </p:cNvPicPr>
          <p:nvPr>
            <p:ph idx="1"/>
          </p:nvPr>
        </p:nvPicPr>
        <p:blipFill>
          <a:blip r:embed="rId2"/>
          <a:srcRect/>
          <a:stretch>
            <a:fillRect/>
          </a:stretch>
        </p:blipFill>
        <p:spPr bwMode="auto">
          <a:xfrm>
            <a:off x="762000" y="1371600"/>
            <a:ext cx="7772400" cy="3352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खाजगी मालमत्ता कशी सुरु झाली??</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mr-IN" dirty="0" smtClean="0"/>
              <a:t>परत आपण इतिहासात जाऊया...जेव्हा माणस शिकार करून आपल पोट भरत होता तेव्हा ती कुठेही एका ठिकाणी राहात नव्हती...ती भटकी होती...</a:t>
            </a:r>
          </a:p>
          <a:p>
            <a:r>
              <a:rPr lang="mr-IN" dirty="0" smtClean="0"/>
              <a:t>१०००० वर्षापूर्वी शेतीचा शोध लागला... तेव्हापासून माणूस भटक्यापासून एका जागी स्थिर झाला..हळूहळू एका माणसाची एकच पत्नी आणि त्यांना झालेली मुल ही ‘त्याची’ मुले, जमीन पण ‘त्याची’ अशी सुरवात झाली..</a:t>
            </a:r>
          </a:p>
          <a:p>
            <a:r>
              <a:rPr lang="mr-IN" dirty="0" smtClean="0"/>
              <a:t>एक कुटुंब आणि त्यांची मालमत्ता – मग ती जमीन असेल, शेतीच पिक असेल, भांडी कुंडी असतील  - त्याचा मुलगा ही मालमत्ता पुढे धारण करेल. (पुरुषप्रधान)</a:t>
            </a:r>
          </a:p>
          <a:p>
            <a:r>
              <a:rPr lang="mr-IN" dirty="0" smtClean="0"/>
              <a:t>अशी खाजगी मालमत्तेची सुरवात ही एका कुटुंबापासून आणि शेती पासून झाली. </a:t>
            </a:r>
          </a:p>
          <a:p>
            <a:r>
              <a:rPr lang="mr-IN" dirty="0" smtClean="0"/>
              <a:t>पैसा आणि खाजगी मालमत्ता हळू हळू एकत्र आली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खाजगी मालमत्ता आणि राज्य व्यवस्था </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r>
              <a:rPr lang="mr-IN" sz="2400" dirty="0" smtClean="0"/>
              <a:t>जास्तीत जास्त जमीन ज्याचाकडे असेल तो जास्त श्रीमंत तो इतर माणसांचा प्रमुख.</a:t>
            </a:r>
          </a:p>
          <a:p>
            <a:r>
              <a:rPr lang="mr-IN" sz="2400" dirty="0" smtClean="0"/>
              <a:t>असा प्रमुख हळूहळू स्वताला मोठी जमीन इस्टेट असलेला ‘राजा’ सुद्धा म्हणू शकतो. मग तो त्याच्या जमिनीच्या सौरक्षणासाठी सैन्य ठेवू शकतो. दुसर्या राजावर चढाई करू शकतो.</a:t>
            </a:r>
          </a:p>
          <a:p>
            <a:r>
              <a:rPr lang="mr-IN" sz="2400" dirty="0" smtClean="0"/>
              <a:t>स्वताच्या राज्यात स्वताचा चेहरा असलेली सोन्याची किंवा चांदीची नाणी छापू शकतो. स्वताच्या प्रजेकडून कर आकारू शकतो </a:t>
            </a:r>
          </a:p>
          <a:p>
            <a:r>
              <a:rPr lang="mr-IN" sz="2400" dirty="0" smtClean="0"/>
              <a:t>तो दुसर्या देशांवर सातासमुद्रापलीकडच्या देशांवर हल्ला करू शकतो इंग्रजांनी हेच केल. ५०० वर्षांपूर्वी व्यापार करण्यासाठी म्हणून ते आले आणि हळू हळू त्यांनी भारतावर आपली सत्ता स्थापन केली.</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dirty="0" smtClean="0"/>
              <a:t>समाजवाद आणि भांडवलशाही ....</a:t>
            </a:r>
            <a:endParaRPr lang="en-US" dirty="0"/>
          </a:p>
        </p:txBody>
      </p:sp>
      <p:sp>
        <p:nvSpPr>
          <p:cNvPr id="3" name="Content Placeholder 2"/>
          <p:cNvSpPr>
            <a:spLocks noGrp="1"/>
          </p:cNvSpPr>
          <p:nvPr>
            <p:ph idx="1"/>
          </p:nvPr>
        </p:nvSpPr>
        <p:spPr/>
        <p:txBody>
          <a:bodyPr>
            <a:normAutofit fontScale="85000" lnSpcReduction="20000"/>
          </a:bodyPr>
          <a:lstStyle/>
          <a:p>
            <a:r>
              <a:rPr lang="mr-IN" dirty="0" smtClean="0"/>
              <a:t>मार्क्स इंगेल्स आणि लेनिन यांनी समाजवाद आणि साम्यवादाची कल्पना सादर केली </a:t>
            </a:r>
          </a:p>
          <a:p>
            <a:r>
              <a:rPr lang="mr-IN" dirty="0" smtClean="0"/>
              <a:t>त्यांच्या मते भांडवलशाही ही श्रमिकांची प्रचंड पिळवणूक करते आणि आहे रे आणि नाहीरे अशी दरी समाजात निर्माण करते. ही दरी तोडण्यासाठी कामगार वर्गाने एकत्र येऊन क्रांती करून सत्ता आपल्या हातात घेण आवश्षक आहे.</a:t>
            </a:r>
          </a:p>
          <a:p>
            <a:r>
              <a:rPr lang="mr-IN" dirty="0" smtClean="0"/>
              <a:t>या विचारांनी भरून </a:t>
            </a:r>
            <a:r>
              <a:rPr lang="mr-IN" b="1" dirty="0" smtClean="0"/>
              <a:t>लेनिन</a:t>
            </a:r>
            <a:r>
              <a:rPr lang="mr-IN" dirty="0" smtClean="0"/>
              <a:t> यांनी रशिया मध्ये पहिली समाजवादी क्रांती केली. १९१७ साली नंतर चीनमध्ये त्यानंतर इतर देशांमध्ये समाजवादी समाजरचना निर्माण केली गेली..</a:t>
            </a:r>
          </a:p>
          <a:p>
            <a:r>
              <a:rPr lang="mr-IN" dirty="0" smtClean="0"/>
              <a:t>भांडवलशाहीच्या विरीधात समाजवादी क्रांती केली जाते...</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पण मुळात भांडवलशाही म्हणजे काय? </a:t>
            </a:r>
            <a:endParaRPr lang="en-US" dirty="0"/>
          </a:p>
        </p:txBody>
      </p:sp>
      <p:sp>
        <p:nvSpPr>
          <p:cNvPr id="3" name="Content Placeholder 2"/>
          <p:cNvSpPr>
            <a:spLocks noGrp="1"/>
          </p:cNvSpPr>
          <p:nvPr>
            <p:ph idx="1"/>
          </p:nvPr>
        </p:nvSpPr>
        <p:spPr/>
        <p:txBody>
          <a:bodyPr>
            <a:normAutofit lnSpcReduction="10000"/>
          </a:bodyPr>
          <a:lstStyle/>
          <a:p>
            <a:r>
              <a:rPr lang="mr-IN" dirty="0" smtClean="0"/>
              <a:t>भांडवलशाही म्हणजे खाजगी मालमत्ता – खाजगी कारखाने, खाजगी जमीन, खाजगी उत्पन्न आणि खाजगी नफा </a:t>
            </a:r>
          </a:p>
          <a:p>
            <a:r>
              <a:rPr lang="mr-IN" dirty="0" smtClean="0"/>
              <a:t>भांडवलशाहीत तुम्ही कुणाच्या तरी कारखान्यात कामाला जाता...आणि तुम्हाला पगार मिळतो त्यापेक्षा कितीतरी नफा हा कारखान्याच्या मालकाला मिळत असतो...</a:t>
            </a:r>
          </a:p>
          <a:p>
            <a:r>
              <a:rPr lang="mr-IN" dirty="0" smtClean="0"/>
              <a:t>भांडवलशाही म्हणजे ‘भांडवलावर’ असलेली खाजगी सत्ता.</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याउलट </a:t>
            </a:r>
            <a:r>
              <a:rPr lang="mr-IN" b="1" dirty="0" smtClean="0"/>
              <a:t>समाजवाद म्हणजे</a:t>
            </a:r>
            <a:r>
              <a:rPr lang="mr-IN"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mr-IN" dirty="0" smtClean="0"/>
              <a:t>समाजवाद म्हणजे खाजगी सत्तेवर बंदी...कोणताही कारखाना हा कुणा एका व्यक्तीच्या मालकीचा असू शकत नाही. तो सरकारच्या मालकीचा असतो.</a:t>
            </a:r>
          </a:p>
          <a:p>
            <a:r>
              <a:rPr lang="mr-IN" dirty="0" smtClean="0"/>
              <a:t>सगळी उत्पादनाची साधने – मग ती शेती असेल, कारखाने असतील, इतर सेवा असतील, बस किंवा रेल्वे असेल, सगळ सरकारच्या मालकीच.</a:t>
            </a:r>
          </a:p>
          <a:p>
            <a:r>
              <a:rPr lang="mr-IN" dirty="0" smtClean="0"/>
              <a:t>यात कामगारांच्या पिळवनुकीला वेसण बसते.</a:t>
            </a:r>
          </a:p>
          <a:p>
            <a:r>
              <a:rPr lang="mr-IN" dirty="0" smtClean="0"/>
              <a:t>पण सामाज्वदामध्ये सुद्धा पिळवणूक होताना दिसून येते....सगळ सरकारच्या हातात असल्याने सरकारच भृष्ट असू शकते.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भारतात काय आहे? समाजवाद कि भांडवलशाही?</a:t>
            </a:r>
            <a:endParaRPr lang="en-US" dirty="0"/>
          </a:p>
        </p:txBody>
      </p:sp>
      <p:sp>
        <p:nvSpPr>
          <p:cNvPr id="3" name="Content Placeholder 2"/>
          <p:cNvSpPr>
            <a:spLocks noGrp="1"/>
          </p:cNvSpPr>
          <p:nvPr>
            <p:ph idx="1"/>
          </p:nvPr>
        </p:nvSpPr>
        <p:spPr/>
        <p:txBody>
          <a:bodyPr>
            <a:normAutofit lnSpcReduction="10000"/>
          </a:bodyPr>
          <a:lstStyle/>
          <a:p>
            <a:r>
              <a:rPr lang="mr-IN" dirty="0" smtClean="0"/>
              <a:t>भारतात दोन्ही आहे. भारतात सरकार आहे आणि सरकारच्या ताब्यात कारखाने आहेत, दळण वळणाच्या सुविधा आहेत दवाखाने आहेत, पाणी, वीज, पेट्रोल, कोळसा सरकारच्या ताब्यात आहे. (पण हळूहळू ही परीस्थिती बदलते आहे.) </a:t>
            </a:r>
          </a:p>
          <a:p>
            <a:r>
              <a:rPr lang="mr-IN" dirty="0" smtClean="0"/>
              <a:t>भारत अधिक समाजवादा कडून भांडवल शाहीकडे जात आहे. तो का आणि कसा ते आता बघूया...</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भारताचा आर्थिक प्रवास....</a:t>
            </a:r>
            <a:endParaRPr lang="en-US" dirty="0"/>
          </a:p>
        </p:txBody>
      </p:sp>
      <p:pic>
        <p:nvPicPr>
          <p:cNvPr id="7170" name="Picture 2" descr="C:\Users\my pc\Desktop\Rohini\Waste-lecture-material\India-old.jpg"/>
          <p:cNvPicPr>
            <a:picLocks noGrp="1" noChangeAspect="1" noChangeArrowheads="1"/>
          </p:cNvPicPr>
          <p:nvPr>
            <p:ph idx="1"/>
          </p:nvPr>
        </p:nvPicPr>
        <p:blipFill>
          <a:blip r:embed="rId2"/>
          <a:srcRect/>
          <a:stretch>
            <a:fillRect/>
          </a:stretch>
        </p:blipFill>
        <p:spPr bwMode="auto">
          <a:xfrm>
            <a:off x="1752600" y="1524000"/>
            <a:ext cx="5410200" cy="3657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स्वातंत्र्यानंतरचा भारत....</a:t>
            </a:r>
            <a:endParaRPr lang="en-US" dirty="0"/>
          </a:p>
        </p:txBody>
      </p:sp>
      <p:sp>
        <p:nvSpPr>
          <p:cNvPr id="3" name="Content Placeholder 2"/>
          <p:cNvSpPr>
            <a:spLocks noGrp="1"/>
          </p:cNvSpPr>
          <p:nvPr>
            <p:ph idx="1"/>
          </p:nvPr>
        </p:nvSpPr>
        <p:spPr/>
        <p:txBody>
          <a:bodyPr>
            <a:normAutofit fontScale="92500" lnSpcReduction="20000"/>
          </a:bodyPr>
          <a:lstStyle/>
          <a:p>
            <a:r>
              <a:rPr lang="mr-IN" dirty="0" smtClean="0"/>
              <a:t>स्वातंत्र्यानंतरचा भारत गरीब होता...जवळजवळ ७०-८०% जनता ही शेतीवर काम करत होती...आणि तरीही सगळ्यांसाठी पुरेस अन्न नव्हत...शहरे कमी होती...कारखाने आणि उद्योग धंदे कमी होते...७०-८० % जनता ही दारिद्र्यरेषेच्या खाली होती...आपण जवळजवळ सगळी औषधे परदेशातून आयात करत होतो...दळण वळनाची साधने कमी होती..</a:t>
            </a:r>
          </a:p>
          <a:p>
            <a:r>
              <a:rPr lang="mr-IN" dirty="0" smtClean="0"/>
              <a:t>अश्या परीस्थितीत भारताने अर्धा समाजवाद स्वीकारला...भांडवलशाही निर्माण करायला भांडवलच नव्हत....</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६० च्या दशकात.....</a:t>
            </a:r>
            <a:endParaRPr lang="en-US" dirty="0"/>
          </a:p>
        </p:txBody>
      </p:sp>
      <p:sp>
        <p:nvSpPr>
          <p:cNvPr id="3" name="Content Placeholder 2"/>
          <p:cNvSpPr>
            <a:spLocks noGrp="1"/>
          </p:cNvSpPr>
          <p:nvPr>
            <p:ph idx="1"/>
          </p:nvPr>
        </p:nvSpPr>
        <p:spPr/>
        <p:txBody>
          <a:bodyPr>
            <a:normAutofit fontScale="85000" lnSpcReduction="20000"/>
          </a:bodyPr>
          <a:lstStyle/>
          <a:p>
            <a:r>
              <a:rPr lang="mr-IN" dirty="0" smtClean="0"/>
              <a:t>१९६१ सालापासून भारतात पंचवार्षिक योजना सुरु झाल्या....</a:t>
            </a:r>
          </a:p>
          <a:p>
            <a:r>
              <a:rPr lang="mr-IN" dirty="0" smtClean="0"/>
              <a:t>१९६६ मध्ये हरित क्रांती झाली आणि गहू थोड्या फार प्रमाणात तांदूळ मोठ्या प्रमाणावर पिकू लागला...१९७० पासून भारताने अन्न आयात करण्याचे थांबवले..आता भारत खते आयात करू लागला</a:t>
            </a:r>
          </a:p>
          <a:p>
            <a:r>
              <a:rPr lang="mr-IN" dirty="0" smtClean="0"/>
              <a:t> भारत सरकारने औषधांचे मोठे कारखाने उभे केले. त्यात सरकारचा मोठा हात होता...</a:t>
            </a:r>
          </a:p>
          <a:p>
            <a:r>
              <a:rPr lang="mr-IN" dirty="0" smtClean="0"/>
              <a:t>१९६९ मध्ये बँकांचे </a:t>
            </a:r>
            <a:r>
              <a:rPr lang="mr-IN" b="1" dirty="0" smtClean="0"/>
              <a:t>राष्ट्रीयीकरण</a:t>
            </a:r>
            <a:r>
              <a:rPr lang="mr-IN" dirty="0" smtClean="0"/>
              <a:t> झाले...यामुळे मोठ्या प्रमाणावर बँकांच्या शाखा उघडल्या गेल्या आणि मोठ्या प्रमाणावर निधी उद्योगधंद्यासाठी उपलब्ध होऊ लागला...</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आपण काय काय पाहणार आहोत</a:t>
            </a: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mr-IN" sz="2800" dirty="0" smtClean="0"/>
              <a:t>पैसा – पैशाची सुरवात आणि आज आपल्या हातात असलेला पैसा कुठून आला...</a:t>
            </a:r>
          </a:p>
          <a:p>
            <a:r>
              <a:rPr lang="mr-IN" sz="2800" dirty="0" smtClean="0"/>
              <a:t>खाजगी मालमत्ता कशी सुरु झाली</a:t>
            </a:r>
          </a:p>
          <a:p>
            <a:r>
              <a:rPr lang="mr-IN" sz="2800" dirty="0" smtClean="0"/>
              <a:t>समाजवाद म्हणजे काय आणि भांडवलशाही म्हणजे काय?</a:t>
            </a:r>
          </a:p>
          <a:p>
            <a:r>
              <a:rPr lang="mr-IN" sz="2800" dirty="0" smtClean="0"/>
              <a:t>भारताची आर्थिक परिस्थिती – काल आणि आज</a:t>
            </a:r>
          </a:p>
          <a:p>
            <a:r>
              <a:rPr lang="mr-IN" sz="2800" dirty="0" smtClean="0"/>
              <a:t>गरिबीची व्याख्या कशी करतात?</a:t>
            </a:r>
          </a:p>
          <a:p>
            <a:r>
              <a:rPr lang="mr-IN" sz="2800" dirty="0" smtClean="0"/>
              <a:t>संघटीत आणि असंघटीत श्रम बाजार</a:t>
            </a:r>
          </a:p>
          <a:p>
            <a:r>
              <a:rPr lang="mr-IN" sz="2800" dirty="0" smtClean="0"/>
              <a:t>काला पैसा कुठ्न येतो? आणि कर देण्याशी त्याचा काय संबंध?</a:t>
            </a:r>
          </a:p>
          <a:p>
            <a:r>
              <a:rPr lang="mr-IN" sz="2800" dirty="0" smtClean="0"/>
              <a:t>नोट बंदी – तुमच्यावर काय परिणाम झाला?</a:t>
            </a:r>
          </a:p>
          <a:p>
            <a:endParaRPr lang="mr-IN" dirty="0" smtClean="0"/>
          </a:p>
          <a:p>
            <a:endParaRPr lang="mr-IN" dirty="0" smtClean="0"/>
          </a:p>
          <a:p>
            <a:endParaRPr lang="mr-IN"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७० च्या दशकात ...</a:t>
            </a:r>
            <a:endParaRPr lang="en-US" dirty="0"/>
          </a:p>
        </p:txBody>
      </p:sp>
      <p:sp>
        <p:nvSpPr>
          <p:cNvPr id="3" name="Content Placeholder 2"/>
          <p:cNvSpPr>
            <a:spLocks noGrp="1"/>
          </p:cNvSpPr>
          <p:nvPr>
            <p:ph idx="1"/>
          </p:nvPr>
        </p:nvSpPr>
        <p:spPr/>
        <p:txBody>
          <a:bodyPr>
            <a:normAutofit fontScale="92500" lnSpcReduction="10000"/>
          </a:bodyPr>
          <a:lstStyle/>
          <a:p>
            <a:r>
              <a:rPr lang="mr-IN" dirty="0" smtClean="0"/>
              <a:t>१९७१ साली बान्गला देशच युद्ध झाल आणि भारताची मैत्री सोविएत संघाशी होऊ लागली...</a:t>
            </a:r>
          </a:p>
          <a:p>
            <a:r>
              <a:rPr lang="mr-IN" dirty="0" smtClean="0"/>
              <a:t>१९७० च्या दशकात भारत फार निर्यात करत नव्हता...पण हळू हळू सोविएत संघाशी व्यापार वाढू लागला...</a:t>
            </a:r>
          </a:p>
          <a:p>
            <a:r>
              <a:rPr lang="mr-IN" dirty="0" smtClean="0"/>
              <a:t>१९७४-७५ मध्ये आणीबाणी जाहीर झाली..त्यानंतर इंदिरा गांधी निवडणूक हारल्या...नंतर पुन्हा जिंकल्या व सत्तेवर आल्या..  </a:t>
            </a:r>
          </a:p>
          <a:p>
            <a:r>
              <a:rPr lang="mr-IN" dirty="0" smtClean="0"/>
              <a:t>या दशकात भारत अजून जास्त समाजवाद आणि कमी भांडवलशाही असाच होता...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८० च्या दशकात...</a:t>
            </a:r>
            <a:endParaRPr lang="en-US" dirty="0"/>
          </a:p>
        </p:txBody>
      </p:sp>
      <p:sp>
        <p:nvSpPr>
          <p:cNvPr id="3" name="Content Placeholder 2"/>
          <p:cNvSpPr>
            <a:spLocks noGrp="1"/>
          </p:cNvSpPr>
          <p:nvPr>
            <p:ph idx="1"/>
          </p:nvPr>
        </p:nvSpPr>
        <p:spPr>
          <a:xfrm>
            <a:off x="457200" y="1371600"/>
            <a:ext cx="8229600" cy="4952999"/>
          </a:xfrm>
        </p:spPr>
        <p:txBody>
          <a:bodyPr>
            <a:normAutofit fontScale="85000" lnSpcReduction="20000"/>
          </a:bodyPr>
          <a:lstStyle/>
          <a:p>
            <a:r>
              <a:rPr lang="mr-IN" dirty="0" smtClean="0"/>
              <a:t>८० च्या दशकात खलिस्तान चळवळ सुरु होती...आणि इंदिरा गांधी यांनी ती मोठ्या प्रमाणात मोडून काढण्याचा प्रयत्न केला..परिणामी त्यांची १९८४ साली हत्या झाली...</a:t>
            </a:r>
          </a:p>
          <a:p>
            <a:r>
              <a:rPr lang="mr-IN" dirty="0" smtClean="0"/>
              <a:t>त्यानंतर राजीव गांधी सत्तेवर आले...त्यांनी भारताला तांत्रिक दृष्ट्या पुढे आणण्याचा प्रयत्न केला आणि आपली </a:t>
            </a:r>
            <a:r>
              <a:rPr lang="mr-IN" b="1" dirty="0" smtClean="0"/>
              <a:t>आयात</a:t>
            </a:r>
            <a:r>
              <a:rPr lang="mr-IN" dirty="0" smtClean="0"/>
              <a:t> प्रचंड वाढली..आपली </a:t>
            </a:r>
            <a:r>
              <a:rPr lang="mr-IN" b="1" dirty="0" smtClean="0"/>
              <a:t>निर्यात</a:t>
            </a:r>
            <a:r>
              <a:rPr lang="mr-IN" dirty="0" smtClean="0"/>
              <a:t> अजून कमीच होती...त्यामुळे भारतात  परदेशी चलनाची मोठी तूट निर्माण झाली...</a:t>
            </a:r>
          </a:p>
          <a:p>
            <a:r>
              <a:rPr lang="mr-IN" dirty="0" smtClean="0"/>
              <a:t>१९९१ वर्षी भारताला खूप मोठ्या आर्थिक संकटाला तोंड द्यावे लागले ...त्याच वर्षी राजीव गांधी यांचा खून झाला आणि मनमोहन सिंग अर्थमंत्री झाले....त्यांनी </a:t>
            </a:r>
            <a:r>
              <a:rPr lang="mr-IN" b="1" dirty="0" smtClean="0"/>
              <a:t>भ</a:t>
            </a:r>
            <a:r>
              <a:rPr lang="mr-IN" dirty="0" smtClean="0"/>
              <a:t>रतची सगळी आर्थिक रचना मुळापासून बदलण्याचा प्रयत्न केला...</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१९९१ नंतर...</a:t>
            </a:r>
            <a:endParaRPr lang="en-US"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endParaRPr lang="mr-IN" dirty="0" smtClean="0"/>
          </a:p>
          <a:p>
            <a:r>
              <a:rPr lang="mr-IN" dirty="0" smtClean="0"/>
              <a:t>१९९१ नंतर भारतात सरकारची अर्थव्यवस्थेतील भूमिका एकदम बदलून गेली....आता भारत भांडवलशाहीकडे जाऊ लागला... </a:t>
            </a:r>
          </a:p>
          <a:p>
            <a:r>
              <a:rPr lang="mr-IN" dirty="0" smtClean="0"/>
              <a:t>सरकारने स्वताचे उद्योगधंदे खाजगी क्षेत्राला विकायला सुरवात केली...</a:t>
            </a:r>
          </a:p>
          <a:p>
            <a:r>
              <a:rPr lang="mr-IN" dirty="0" smtClean="0"/>
              <a:t>सरकार सगळ्याच क्षेत्रातून बाहेर पडायला लागले...एक रेल्वे सोडून...</a:t>
            </a:r>
          </a:p>
          <a:p>
            <a:r>
              <a:rPr lang="mr-IN" dirty="0" smtClean="0"/>
              <a:t>खाजगी क्षेत्र मोठ्या प्रमाणावर देशात व देशाबाहेर गुंतवणूक करायला लागले...भारताची निर्यात मोठ्या प्रमाणावर वाढली...भारत कम्पूटरच्या क्षेत्रात मोठी प्रगती करू लागला..भारतात मोठ्या प्रमाणावर मोटार गाड्या दुचाकी गाड्या आणि रिक्षा निर्माण करू लागला</a:t>
            </a:r>
            <a:r>
              <a:rPr lang="mr-IN" dirty="0" smtClean="0"/>
              <a:t>...</a:t>
            </a:r>
            <a:endParaRPr lang="mr-IN" dirty="0" smtClean="0"/>
          </a:p>
          <a:p>
            <a:r>
              <a:rPr lang="mr-IN" dirty="0" smtClean="0"/>
              <a:t>भारत आता मोठ्या प्रमाणावर औषधांची निर्यात करू लागला...</a:t>
            </a:r>
          </a:p>
          <a:p>
            <a:r>
              <a:rPr lang="mr-IN" dirty="0" smtClean="0"/>
              <a:t>भारत सरकार निर्यातीसाठी खूप मोठ्या सवलती देऊ लागले....</a:t>
            </a:r>
          </a:p>
          <a:p>
            <a:r>
              <a:rPr lang="mr-IN" dirty="0" smtClean="0"/>
              <a:t>२००० च्या दशकात भारत एक महासत्ता म्हणून जगापुढे येऊ लागला...</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भारताची कम्पुटर इंडस्ट्री</a:t>
            </a:r>
            <a:endParaRPr lang="en-US" dirty="0"/>
          </a:p>
        </p:txBody>
      </p:sp>
      <p:pic>
        <p:nvPicPr>
          <p:cNvPr id="8194" name="Picture 2" descr="C:\Users\my pc\Desktop\Rohini\Waste-lecture-material\compuetr-industry.jpg"/>
          <p:cNvPicPr>
            <a:picLocks noGrp="1" noChangeAspect="1" noChangeArrowheads="1"/>
          </p:cNvPicPr>
          <p:nvPr>
            <p:ph idx="1"/>
          </p:nvPr>
        </p:nvPicPr>
        <p:blipFill>
          <a:blip r:embed="rId2"/>
          <a:srcRect/>
          <a:stretch>
            <a:fillRect/>
          </a:stretch>
        </p:blipFill>
        <p:spPr bwMode="auto">
          <a:xfrm>
            <a:off x="838200" y="1676400"/>
            <a:ext cx="6858000" cy="4648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भारताची मोटर इंडस्ट्री</a:t>
            </a:r>
            <a:endParaRPr lang="en-US" dirty="0"/>
          </a:p>
        </p:txBody>
      </p:sp>
      <p:pic>
        <p:nvPicPr>
          <p:cNvPr id="9218" name="Picture 2" descr="C:\Users\my pc\Desktop\Rohini\Waste-lecture-material\india-automobile.jpg"/>
          <p:cNvPicPr>
            <a:picLocks noGrp="1" noChangeAspect="1" noChangeArrowheads="1"/>
          </p:cNvPicPr>
          <p:nvPr>
            <p:ph idx="1"/>
          </p:nvPr>
        </p:nvPicPr>
        <p:blipFill>
          <a:blip r:embed="rId2"/>
          <a:srcRect/>
          <a:stretch>
            <a:fillRect/>
          </a:stretch>
        </p:blipFill>
        <p:spPr bwMode="auto">
          <a:xfrm>
            <a:off x="1828800" y="1676400"/>
            <a:ext cx="5410200" cy="38862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भारताचे औषधांचे कारखाने</a:t>
            </a:r>
            <a:endParaRPr lang="en-US" dirty="0"/>
          </a:p>
        </p:txBody>
      </p:sp>
      <p:pic>
        <p:nvPicPr>
          <p:cNvPr id="10242" name="Picture 2" descr="C:\Users\my pc\Desktop\Rohini\Waste-lecture-material\india-pharma.jpg"/>
          <p:cNvPicPr>
            <a:picLocks noGrp="1" noChangeAspect="1" noChangeArrowheads="1"/>
          </p:cNvPicPr>
          <p:nvPr>
            <p:ph idx="1"/>
          </p:nvPr>
        </p:nvPicPr>
        <p:blipFill>
          <a:blip r:embed="rId2"/>
          <a:srcRect/>
          <a:stretch>
            <a:fillRect/>
          </a:stretch>
        </p:blipFill>
        <p:spPr bwMode="auto">
          <a:xfrm>
            <a:off x="1981200" y="2057400"/>
            <a:ext cx="5562600" cy="36576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पण म्हणून भारतात प्रश्न नाहीत काय?.....</a:t>
            </a:r>
            <a:endParaRPr lang="en-US" dirty="0"/>
          </a:p>
        </p:txBody>
      </p:sp>
      <p:sp>
        <p:nvSpPr>
          <p:cNvPr id="3" name="Content Placeholder 2"/>
          <p:cNvSpPr>
            <a:spLocks noGrp="1"/>
          </p:cNvSpPr>
          <p:nvPr>
            <p:ph idx="1"/>
          </p:nvPr>
        </p:nvSpPr>
        <p:spPr/>
        <p:txBody>
          <a:bodyPr/>
          <a:lstStyle/>
          <a:p>
            <a:r>
              <a:rPr lang="mr-IN" dirty="0" smtClean="0"/>
              <a:t>आहेत....प्रश्न आहेत....गरिबीचा प्रश्न अजून खूप मोठा आहे....शिक्षणाचा प्रश्न अजून खूप मोठा आहे....भारतात झोपडपटटीचा प्रश्न मोठा आहे....स्रियांच्या शिक्षणाचा प्रश्न आहे...शाळा कॉलेज मध्ये प्रवेश मिळायचा प्रश्न आहे...भारतातल्या श्रामिकानचा कमी वेतनाचा प्रश्न आहे...प्रश्न खूप आहेत....त्यातल्या गरिबी म्हणजे काय हा प्रश्न आता घेऊया....</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गरिबी कशी मोजतात...?</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mr-IN" dirty="0" smtClean="0"/>
              <a:t>गरीब म्हणजे कोण हे मोजायला दारिद्र्य रेषेचा उपयोग करतात. दर दिवशी एका व्यक्तीकडे किती पैसे असले पाहिजेत? साध्या अन्नासाठी, कपडे, लाइट, बस भाडे, निवारा, थोडे शिक्षण आणि थोडी डॉक्टर सेवा व औषधे. या सगळ्यांसाठी अर्थतज्ञांनी </a:t>
            </a:r>
            <a:r>
              <a:rPr lang="mr-IN" b="1" dirty="0" smtClean="0"/>
              <a:t>दर माणशी </a:t>
            </a:r>
            <a:r>
              <a:rPr lang="mr-IN" b="1" dirty="0" smtClean="0"/>
              <a:t>दर दिवशी </a:t>
            </a:r>
            <a:r>
              <a:rPr lang="mr-IN" dirty="0" smtClean="0"/>
              <a:t>शहरासाठी </a:t>
            </a:r>
            <a:r>
              <a:rPr lang="mr-IN" dirty="0" smtClean="0"/>
              <a:t>४७ रुपये आणि खेड्यासाठी ३६ रुपये अशी ठेवली आहे. </a:t>
            </a:r>
          </a:p>
          <a:p>
            <a:r>
              <a:rPr lang="mr-IN" dirty="0" smtClean="0"/>
              <a:t>या दारिद्र्यरेषे नुसार भारतात जवळ जवळ ३०% जनता दारिद्र्य रेषेच्या खाली आहे. महाराष्ट्रात कमी आहे या पेक्षा पण </a:t>
            </a:r>
            <a:r>
              <a:rPr lang="mr-IN" dirty="0" smtClean="0"/>
              <a:t>बिहार, </a:t>
            </a:r>
            <a:r>
              <a:rPr lang="mr-IN" dirty="0" smtClean="0"/>
              <a:t>मध्य </a:t>
            </a:r>
            <a:r>
              <a:rPr lang="mr-IN" dirty="0" smtClean="0"/>
              <a:t>प्रदेश, </a:t>
            </a:r>
            <a:r>
              <a:rPr lang="mr-IN" dirty="0" smtClean="0"/>
              <a:t>ओडीसा इथे ५० % पर्यंत लोक दारिद्र्य रेषेच्या खाली आहेत. </a:t>
            </a:r>
          </a:p>
          <a:p>
            <a:r>
              <a:rPr lang="mr-IN" dirty="0" smtClean="0"/>
              <a:t>गरीब लोक खेड्यात तर आहेतच पण शहरात सुध्या मोठ्या प्रमाणावर गरीब आहेत.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संघटीत आणि असंघटीत श्रम बाजार....</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mr-IN" sz="2400" dirty="0" smtClean="0"/>
              <a:t>परंतु ३०% गरीब आहेत म्हणजे बाकीचे ७० % गरीब नाहीत असा त्याचा अर्थ होत नाही. भारतात जवळ जवळ ७०-८०% लोक के गरीब आणि मध्यमवर्ग यांच्या मध्ये आहेत. याच मुख्य कारण म्हणजे भारतातला श्रमिक – कामगार, शेतकरी आणि इतर श्रमिक ह्यांना जे वेतन मिळत ते दारिद्र्य रेषेच्य फार वर नसत. या सगळ्यांना </a:t>
            </a:r>
            <a:r>
              <a:rPr lang="mr-IN" sz="2400" b="1" dirty="0" smtClean="0"/>
              <a:t>असंघटीत श्रम बाजार </a:t>
            </a:r>
            <a:r>
              <a:rPr lang="mr-IN" sz="2400" dirty="0" smtClean="0"/>
              <a:t>म्हणतात.</a:t>
            </a:r>
          </a:p>
          <a:p>
            <a:r>
              <a:rPr lang="mr-IN" sz="2400" dirty="0" smtClean="0"/>
              <a:t>असंघटीत श्रम बाजार म्हणजे असे कामगार ज्यांना कामाची काहीच गारेणटी नाही, नियमित पगार नाही, पेन्शन नाही, कोणताही डॉक्टर किंवा मेडीकॅल विमा नाही...जे जर कामावर गेले नाहीत तर त्यांना उत्पन्न/कमाई मिळणार नाही...</a:t>
            </a:r>
          </a:p>
          <a:p>
            <a:r>
              <a:rPr lang="mr-IN" sz="2400" dirty="0" smtClean="0"/>
              <a:t>असे कामगार भारतात ९३% आहेत, एकूण काम करणार्यांमध्ये. </a:t>
            </a:r>
          </a:p>
          <a:p>
            <a:r>
              <a:rPr lang="mr-IN" sz="2400" dirty="0" smtClean="0"/>
              <a:t>म्हणजे जवळ जवळ सगळे भारतात काम करणारे हे असंघटीत स्वरूपाच काम करणारे आहेत.</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smtClean="0"/>
              <a:t>काला पैसा आणि असंघटीत श्रम बाजार....</a:t>
            </a:r>
            <a:endParaRPr lang="en-US" dirty="0"/>
          </a:p>
        </p:txBody>
      </p:sp>
      <p:sp>
        <p:nvSpPr>
          <p:cNvPr id="3" name="Content Placeholder 2"/>
          <p:cNvSpPr>
            <a:spLocks noGrp="1"/>
          </p:cNvSpPr>
          <p:nvPr>
            <p:ph idx="1"/>
          </p:nvPr>
        </p:nvSpPr>
        <p:spPr/>
        <p:txBody>
          <a:bodyPr>
            <a:normAutofit fontScale="85000" lnSpcReduction="10000"/>
          </a:bodyPr>
          <a:lstStyle/>
          <a:p>
            <a:r>
              <a:rPr lang="mr-IN" dirty="0" smtClean="0"/>
              <a:t>हे असंघटीत कामगार हे रोजची कमाई रोज करतात. यात खूप सगळे कामगार येतात. बिल्डींग बांधणारे, रस्त्यावर बसणारे फेरीवाले, भाजी विकणारे, किराना विकणारे, केस कापणारे, चहावाले.....</a:t>
            </a:r>
          </a:p>
          <a:p>
            <a:r>
              <a:rPr lang="mr-IN" dirty="0" smtClean="0"/>
              <a:t>हे सगळे नोंटामध्ये व्यवहार करतात. त्यांची बँकेत खाती असतात किंवा नसतात. त्यांची कमाई ही रोकडा असते. त्यांचाकडे असलेले पैसे हे काला पैसा नसतो... ती त्यांची दिवसाची कमाई असते...ते दिवसभर काम करतात, त्यांना बँकेत जायला वेळ नसतो, तसच त्या पेकी कितीतरी लोकांच शाळेच शिक्षण झालेलं नसत. त्यांना बँकेत जायला भीती वाटते.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काला पैसा म्हणजे काय?</a:t>
            </a:r>
            <a:endParaRPr lang="en-US" dirty="0"/>
          </a:p>
        </p:txBody>
      </p:sp>
      <p:sp>
        <p:nvSpPr>
          <p:cNvPr id="3" name="Content Placeholder 2"/>
          <p:cNvSpPr>
            <a:spLocks noGrp="1"/>
          </p:cNvSpPr>
          <p:nvPr>
            <p:ph idx="1"/>
          </p:nvPr>
        </p:nvSpPr>
        <p:spPr/>
        <p:txBody>
          <a:bodyPr>
            <a:normAutofit fontScale="85000" lnSpcReduction="20000"/>
          </a:bodyPr>
          <a:lstStyle/>
          <a:p>
            <a:r>
              <a:rPr lang="mr-IN" dirty="0" smtClean="0"/>
              <a:t>जो पैसा सरकार पासून लपवला जातो त्याला काला पैसा म्हणतात. </a:t>
            </a:r>
          </a:p>
          <a:p>
            <a:r>
              <a:rPr lang="mr-IN" b="1" dirty="0" smtClean="0"/>
              <a:t>भारतामध्ये कर असा वसूल केला जातो:</a:t>
            </a:r>
          </a:p>
          <a:p>
            <a:r>
              <a:rPr lang="mr-IN" dirty="0" smtClean="0"/>
              <a:t>अडीच लाख वार्षिक उत्पन्नापर्यंत कर आकारला जात नाही. (मासिक २०,०००/- उत्पन्न - दिवसाला ७०० )</a:t>
            </a:r>
          </a:p>
          <a:p>
            <a:r>
              <a:rPr lang="mr-IN" dirty="0" smtClean="0"/>
              <a:t>अडीच लाख ते पाच लाखाच्या आत कर १०% (मासिक २०,००० ते ४०,०००, दिवसाला ७०० ते १३०० रुपये)</a:t>
            </a:r>
          </a:p>
          <a:p>
            <a:r>
              <a:rPr lang="mr-IN" dirty="0" smtClean="0"/>
              <a:t>पाच लाख ते दहा लाख उत्पन्न २०% (मासिक ४०,००० ते ८३,००० आणि दिवसाला १३०० ते २७०० रुपये )</a:t>
            </a:r>
          </a:p>
          <a:p>
            <a:r>
              <a:rPr lang="mr-IN" dirty="0" smtClean="0"/>
              <a:t>दहा लाखाच्या वर ३०% कर (मासिक ८३,००० च्या वर आणि दिवसाला २७०० च्या वर)</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परत येऊया नोट बंदीकडे....</a:t>
            </a:r>
            <a:endParaRPr lang="en-US" dirty="0"/>
          </a:p>
        </p:txBody>
      </p:sp>
      <p:sp>
        <p:nvSpPr>
          <p:cNvPr id="3" name="Content Placeholder 2"/>
          <p:cNvSpPr>
            <a:spLocks noGrp="1"/>
          </p:cNvSpPr>
          <p:nvPr>
            <p:ph idx="1"/>
          </p:nvPr>
        </p:nvSpPr>
        <p:spPr/>
        <p:txBody>
          <a:bodyPr/>
          <a:lstStyle/>
          <a:p>
            <a:r>
              <a:rPr lang="mr-IN" dirty="0" smtClean="0"/>
              <a:t>नोट बंदीचा सगळ्यात मोठा परिणाम झाला या असंघटीत श्रम क्षेत्राच्या लोकांवर...त्यांचाकडे जो रोकडा होता, तो काही काला पैसा नव्हता...प्रत्येक ५०० ची नोट ही काही </a:t>
            </a:r>
            <a:r>
              <a:rPr lang="mr-IN" dirty="0" smtClean="0"/>
              <a:t>काला </a:t>
            </a:r>
            <a:r>
              <a:rPr lang="mr-IN" dirty="0" smtClean="0"/>
              <a:t>पैसा नव्हती...</a:t>
            </a:r>
          </a:p>
          <a:p>
            <a:r>
              <a:rPr lang="mr-IN" dirty="0" smtClean="0"/>
              <a:t>म्हणून </a:t>
            </a:r>
            <a:r>
              <a:rPr lang="mr-IN" dirty="0" smtClean="0"/>
              <a:t>....मला तुम्हाला नोट बंदी विषयी काही प्रश्न विचारायचे आहेत.</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नोट बंदी....आणि तुम्ही...</a:t>
            </a:r>
            <a:endParaRPr lang="en-US" dirty="0"/>
          </a:p>
        </p:txBody>
      </p:sp>
      <p:sp>
        <p:nvSpPr>
          <p:cNvPr id="3" name="Content Placeholder 2"/>
          <p:cNvSpPr>
            <a:spLocks noGrp="1"/>
          </p:cNvSpPr>
          <p:nvPr>
            <p:ph idx="1"/>
          </p:nvPr>
        </p:nvSpPr>
        <p:spPr/>
        <p:txBody>
          <a:bodyPr>
            <a:normAutofit fontScale="85000" lnSpcReduction="10000"/>
          </a:bodyPr>
          <a:lstStyle/>
          <a:p>
            <a:r>
              <a:rPr lang="mr-IN" dirty="0" smtClean="0"/>
              <a:t>तुमच्याकडे ५०० च्या नोटात आणि हजाराच्या नोटात किती रक्कम होती?</a:t>
            </a:r>
          </a:p>
          <a:p>
            <a:r>
              <a:rPr lang="mr-IN" dirty="0" smtClean="0"/>
              <a:t>४०,००० पेक्षा जास्त?</a:t>
            </a:r>
          </a:p>
          <a:p>
            <a:r>
              <a:rPr lang="mr-IN" dirty="0" smtClean="0"/>
              <a:t>१०,००० ते ४०,०००?</a:t>
            </a:r>
          </a:p>
          <a:p>
            <a:r>
              <a:rPr lang="mr-IN" dirty="0" smtClean="0"/>
              <a:t>आणि १०,००० पेक्षा कमी...</a:t>
            </a:r>
          </a:p>
          <a:p>
            <a:r>
              <a:rPr lang="mr-IN" dirty="0" smtClean="0"/>
              <a:t>काय काय अडचणी आल्या? दवाखाना? बँकेत रांगा? रोजचे खर्च? इतर?</a:t>
            </a:r>
          </a:p>
          <a:p>
            <a:r>
              <a:rPr lang="mr-IN" dirty="0" smtClean="0"/>
              <a:t>तुमच्या रोजच्या खर्चात काही फरक पडला आहे का? – जेवणात, आरोग्य, प्रवास, बचत? अजून काही?</a:t>
            </a:r>
          </a:p>
          <a:p>
            <a:r>
              <a:rPr lang="mr-IN" dirty="0" smtClean="0"/>
              <a:t>तुम्ही हा नोट बंदी सोडवण्यासाठी काय युक्ती केली?</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भारताची आर्थिक परिस्थिती </a:t>
            </a:r>
            <a:endParaRPr lang="en-US" dirty="0"/>
          </a:p>
        </p:txBody>
      </p:sp>
      <p:graphicFrame>
        <p:nvGraphicFramePr>
          <p:cNvPr id="4" name="Content Placeholder 3"/>
          <p:cNvGraphicFramePr>
            <a:graphicFrameLocks noGrp="1"/>
          </p:cNvGraphicFramePr>
          <p:nvPr>
            <p:ph idx="1"/>
          </p:nvPr>
        </p:nvGraphicFramePr>
        <p:xfrm>
          <a:off x="457200" y="1600200"/>
          <a:ext cx="8229600" cy="4511040"/>
        </p:xfrm>
        <a:graphic>
          <a:graphicData uri="http://schemas.openxmlformats.org/drawingml/2006/table">
            <a:tbl>
              <a:tblPr firstRow="1" bandRow="1">
                <a:tableStyleId>{5C22544A-7EE6-4342-B048-85BDC9FD1C3A}</a:tableStyleId>
              </a:tblPr>
              <a:tblGrid>
                <a:gridCol w="2057400"/>
                <a:gridCol w="1828800"/>
                <a:gridCol w="2286000"/>
                <a:gridCol w="2057400"/>
              </a:tblGrid>
              <a:tr h="1047750">
                <a:tc>
                  <a:txBody>
                    <a:bodyPr/>
                    <a:lstStyle/>
                    <a:p>
                      <a:pPr algn="ctr"/>
                      <a:r>
                        <a:rPr lang="mr-IN" sz="4000" dirty="0" smtClean="0"/>
                        <a:t>वर्ष </a:t>
                      </a:r>
                      <a:endParaRPr lang="en-US" sz="4000" dirty="0"/>
                    </a:p>
                  </a:txBody>
                  <a:tcPr/>
                </a:tc>
                <a:tc>
                  <a:txBody>
                    <a:bodyPr/>
                    <a:lstStyle/>
                    <a:p>
                      <a:r>
                        <a:rPr lang="mr-IN" sz="4000" dirty="0" smtClean="0"/>
                        <a:t>राष्ट्रीय उत्पादन</a:t>
                      </a:r>
                      <a:endParaRPr lang="en-US" sz="4000" dirty="0"/>
                    </a:p>
                  </a:txBody>
                  <a:tcPr/>
                </a:tc>
                <a:tc>
                  <a:txBody>
                    <a:bodyPr/>
                    <a:lstStyle/>
                    <a:p>
                      <a:r>
                        <a:rPr lang="mr-IN" sz="4000" b="0" dirty="0" smtClean="0"/>
                        <a:t>दरडोई उत्पन्न</a:t>
                      </a:r>
                      <a:endParaRPr lang="en-US" sz="4000" b="0" dirty="0"/>
                    </a:p>
                  </a:txBody>
                  <a:tcPr/>
                </a:tc>
                <a:tc>
                  <a:txBody>
                    <a:bodyPr/>
                    <a:lstStyle/>
                    <a:p>
                      <a:r>
                        <a:rPr lang="mr-IN" sz="3200" dirty="0" smtClean="0"/>
                        <a:t>लोकसंख्या</a:t>
                      </a:r>
                      <a:endParaRPr lang="en-US" sz="3200" dirty="0"/>
                    </a:p>
                  </a:txBody>
                  <a:tcPr/>
                </a:tc>
              </a:tr>
              <a:tr h="1047750">
                <a:tc>
                  <a:txBody>
                    <a:bodyPr/>
                    <a:lstStyle/>
                    <a:p>
                      <a:r>
                        <a:rPr lang="mr-IN" sz="3200" dirty="0" smtClean="0"/>
                        <a:t>१९५०</a:t>
                      </a:r>
                      <a:r>
                        <a:rPr lang="mr-IN" sz="3200" baseline="0" dirty="0" smtClean="0"/>
                        <a:t>चे</a:t>
                      </a:r>
                      <a:endParaRPr lang="en-US" sz="3200" dirty="0"/>
                    </a:p>
                  </a:txBody>
                  <a:tcPr/>
                </a:tc>
                <a:tc>
                  <a:txBody>
                    <a:bodyPr/>
                    <a:lstStyle/>
                    <a:p>
                      <a:r>
                        <a:rPr lang="mr-IN" sz="3200" dirty="0" smtClean="0"/>
                        <a:t>२.७ लाख करोड</a:t>
                      </a:r>
                      <a:endParaRPr lang="en-US" sz="3200" dirty="0"/>
                    </a:p>
                  </a:txBody>
                  <a:tcPr/>
                </a:tc>
                <a:tc>
                  <a:txBody>
                    <a:bodyPr/>
                    <a:lstStyle/>
                    <a:p>
                      <a:r>
                        <a:rPr lang="mr-IN" sz="3200" b="1" dirty="0" smtClean="0"/>
                        <a:t>३५० रुपये</a:t>
                      </a:r>
                      <a:endParaRPr lang="en-US" sz="3200" b="1" dirty="0"/>
                    </a:p>
                  </a:txBody>
                  <a:tcPr/>
                </a:tc>
                <a:tc>
                  <a:txBody>
                    <a:bodyPr/>
                    <a:lstStyle/>
                    <a:p>
                      <a:r>
                        <a:rPr lang="mr-IN" sz="3200" dirty="0" smtClean="0"/>
                        <a:t>३५ करोड </a:t>
                      </a:r>
                      <a:endParaRPr lang="en-US" sz="3200" dirty="0"/>
                    </a:p>
                  </a:txBody>
                  <a:tcPr/>
                </a:tc>
              </a:tr>
              <a:tr h="1047750">
                <a:tc>
                  <a:txBody>
                    <a:bodyPr/>
                    <a:lstStyle/>
                    <a:p>
                      <a:r>
                        <a:rPr lang="mr-IN" sz="3200" dirty="0" smtClean="0"/>
                        <a:t>१९८०चे</a:t>
                      </a:r>
                      <a:endParaRPr lang="en-US" sz="3200" dirty="0"/>
                    </a:p>
                  </a:txBody>
                  <a:tcPr/>
                </a:tc>
                <a:tc>
                  <a:txBody>
                    <a:bodyPr/>
                    <a:lstStyle/>
                    <a:p>
                      <a:r>
                        <a:rPr lang="mr-IN" sz="3200" dirty="0" smtClean="0"/>
                        <a:t>८० लाख करोड</a:t>
                      </a:r>
                      <a:endParaRPr lang="en-US" sz="3200" dirty="0"/>
                    </a:p>
                  </a:txBody>
                  <a:tcPr/>
                </a:tc>
                <a:tc>
                  <a:txBody>
                    <a:bodyPr/>
                    <a:lstStyle/>
                    <a:p>
                      <a:r>
                        <a:rPr lang="mr-IN" sz="3200" dirty="0" smtClean="0"/>
                        <a:t>२०,००० रुपये </a:t>
                      </a:r>
                      <a:endParaRPr lang="en-US" sz="3200" dirty="0"/>
                    </a:p>
                  </a:txBody>
                  <a:tcPr/>
                </a:tc>
                <a:tc>
                  <a:txBody>
                    <a:bodyPr/>
                    <a:lstStyle/>
                    <a:p>
                      <a:r>
                        <a:rPr lang="mr-IN" sz="3200" dirty="0" smtClean="0"/>
                        <a:t>६८ करोड </a:t>
                      </a:r>
                      <a:endParaRPr lang="en-US" sz="3200" dirty="0"/>
                    </a:p>
                  </a:txBody>
                  <a:tcPr/>
                </a:tc>
              </a:tr>
              <a:tr h="1047750">
                <a:tc>
                  <a:txBody>
                    <a:bodyPr/>
                    <a:lstStyle/>
                    <a:p>
                      <a:r>
                        <a:rPr lang="mr-IN" sz="3200" dirty="0" smtClean="0"/>
                        <a:t>२०१५चे</a:t>
                      </a:r>
                      <a:endParaRPr lang="en-US" sz="3200" dirty="0"/>
                    </a:p>
                  </a:txBody>
                  <a:tcPr/>
                </a:tc>
                <a:tc>
                  <a:txBody>
                    <a:bodyPr/>
                    <a:lstStyle/>
                    <a:p>
                      <a:r>
                        <a:rPr lang="mr-IN" sz="3200" dirty="0" smtClean="0"/>
                        <a:t>१३५ लाख करोड </a:t>
                      </a:r>
                      <a:endParaRPr lang="en-US" sz="3200" dirty="0"/>
                    </a:p>
                  </a:txBody>
                  <a:tcPr/>
                </a:tc>
                <a:tc>
                  <a:txBody>
                    <a:bodyPr/>
                    <a:lstStyle/>
                    <a:p>
                      <a:r>
                        <a:rPr lang="mr-IN" sz="3200" dirty="0" smtClean="0"/>
                        <a:t>९०,००० रुपये </a:t>
                      </a:r>
                      <a:endParaRPr lang="en-US" sz="3200" dirty="0"/>
                    </a:p>
                  </a:txBody>
                  <a:tcPr/>
                </a:tc>
                <a:tc>
                  <a:txBody>
                    <a:bodyPr/>
                    <a:lstStyle/>
                    <a:p>
                      <a:r>
                        <a:rPr lang="mr-IN" sz="3200" dirty="0" smtClean="0"/>
                        <a:t>१२७ करोड</a:t>
                      </a:r>
                      <a:endParaRPr lang="en-US" sz="32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कर कोणते कोणते असतात...</a:t>
            </a:r>
            <a:endParaRPr lang="en-US" dirty="0"/>
          </a:p>
        </p:txBody>
      </p:sp>
      <p:sp>
        <p:nvSpPr>
          <p:cNvPr id="3" name="Content Placeholder 2"/>
          <p:cNvSpPr>
            <a:spLocks noGrp="1"/>
          </p:cNvSpPr>
          <p:nvPr>
            <p:ph idx="1"/>
          </p:nvPr>
        </p:nvSpPr>
        <p:spPr/>
        <p:txBody>
          <a:bodyPr>
            <a:normAutofit fontScale="92500" lnSpcReduction="20000"/>
          </a:bodyPr>
          <a:lstStyle/>
          <a:p>
            <a:r>
              <a:rPr lang="mr-IN" dirty="0" smtClean="0"/>
              <a:t>पहिला कर आहे </a:t>
            </a:r>
            <a:r>
              <a:rPr lang="mr-IN" b="1" dirty="0" smtClean="0"/>
              <a:t>मिळकत कर</a:t>
            </a:r>
            <a:r>
              <a:rPr lang="mr-IN" dirty="0" smtClean="0"/>
              <a:t>...तो अडीच लाख वार्षिक उत्पन्नाच्या वरच लागू होतो...आणि असे मिळकत कर देणारे भारतात फक्त ३-४ % लोक आहेत. बाकीच्यांची मिळकत ही वार्षिक अडीच लाख किंवा महिन्याला २०,००० रुपयांपेक्षा किंवा दिवसाला ७०० रुपयापेक्षा कमी आहे.</a:t>
            </a:r>
          </a:p>
          <a:p>
            <a:r>
              <a:rPr lang="mr-IN" dirty="0" smtClean="0"/>
              <a:t>दुसरा कर हा अप्रत्यक्ष कर आहे...तो आहे </a:t>
            </a:r>
            <a:r>
              <a:rPr lang="mr-IN" b="1" dirty="0" smtClean="0"/>
              <a:t>विक्री कर.</a:t>
            </a:r>
            <a:r>
              <a:rPr lang="mr-IN" dirty="0" smtClean="0"/>
              <a:t>..तो भारतातला प्रत्येक माणूस देतो...कोणतीही वस्तू किंवा सेवा विकत घेतली कि आपण त्यावर कर देतो...(पण दुकानवाले खुपदा बिल देत नाहीत..आणि हा कर चुकवतात...)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विक्री कर कसा वसूल होतो...</a:t>
            </a:r>
            <a:endParaRPr lang="en-US" dirty="0"/>
          </a:p>
        </p:txBody>
      </p:sp>
      <p:sp>
        <p:nvSpPr>
          <p:cNvPr id="3" name="Content Placeholder 2"/>
          <p:cNvSpPr>
            <a:spLocks noGrp="1"/>
          </p:cNvSpPr>
          <p:nvPr>
            <p:ph idx="1"/>
          </p:nvPr>
        </p:nvSpPr>
        <p:spPr>
          <a:xfrm>
            <a:off x="457200" y="1447800"/>
            <a:ext cx="8229600" cy="4953000"/>
          </a:xfrm>
        </p:spPr>
        <p:txBody>
          <a:bodyPr>
            <a:normAutofit fontScale="77500" lnSpcReduction="20000"/>
          </a:bodyPr>
          <a:lstStyle/>
          <a:p>
            <a:r>
              <a:rPr lang="mr-IN" dirty="0" smtClean="0"/>
              <a:t>गहू, तांदूळ, ज्वारी, दाळ, पाव, भाजी पाला, स्व्पाकाचा गेस, दुध, साखर, तेल, कोंबडी, मटण, साधा कपडा, काही महत्वाची औषधे, यांवर कर नाही...</a:t>
            </a:r>
          </a:p>
          <a:p>
            <a:r>
              <a:rPr lang="mr-IN" dirty="0" smtClean="0"/>
              <a:t>पण सोन्यावर, चांदीवर, मोटार गाड्यांवर, दुचाकीवर, कोणत्याही वाहनावर कर आहे. </a:t>
            </a:r>
          </a:p>
          <a:p>
            <a:r>
              <a:rPr lang="mr-IN" dirty="0" smtClean="0"/>
              <a:t>कापडी आणि रेशमी कपड्यावर कर आहे.</a:t>
            </a:r>
          </a:p>
          <a:p>
            <a:r>
              <a:rPr lang="mr-IN" dirty="0" smtClean="0"/>
              <a:t>गव्हाच्या पिठावर कर आहे. मसाले आपण घेतो त्यांचावर कर आहे. चहाच्या पावडर वर कर </a:t>
            </a:r>
          </a:p>
          <a:p>
            <a:r>
              <a:rPr lang="mr-IN" dirty="0" smtClean="0"/>
              <a:t>प्रेशर कुकर, भांडी, बादली यावर कर आहे.</a:t>
            </a:r>
          </a:p>
          <a:p>
            <a:r>
              <a:rPr lang="mr-IN" dirty="0" smtClean="0"/>
              <a:t>शेतीमध्ये टरेक्तर वर, खतांवर कर आहे. (हा सगळा कर ६% पर्यंत आहे.)</a:t>
            </a:r>
          </a:p>
          <a:p>
            <a:r>
              <a:rPr lang="mr-IN" dirty="0" smtClean="0"/>
              <a:t>पण दारूवर ४०% कर आहे</a:t>
            </a:r>
          </a:p>
          <a:p>
            <a:r>
              <a:rPr lang="mr-IN" dirty="0" smtClean="0"/>
              <a:t>पेट्रोल वर २५% कर आहे सिगरेट बिडी वर ४०% कर आहे.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r>
              <a:rPr lang="mr-IN" dirty="0" smtClean="0"/>
              <a:t>आपण जेव्हा पेट्रोल भरतो तेव्हा आपण ६९.७० मधून १४ रुपये कर देतो......</a:t>
            </a:r>
            <a:endParaRPr lang="en-US" dirty="0"/>
          </a:p>
        </p:txBody>
      </p:sp>
      <p:pic>
        <p:nvPicPr>
          <p:cNvPr id="1026" name="Picture 2" descr="C:\Users\my pc\Desktop\Rohini\Waste-lecture-material\petrol.jpg"/>
          <p:cNvPicPr>
            <a:picLocks noGrp="1" noChangeAspect="1" noChangeArrowheads="1"/>
          </p:cNvPicPr>
          <p:nvPr>
            <p:ph idx="1"/>
          </p:nvPr>
        </p:nvPicPr>
        <p:blipFill>
          <a:blip r:embed="rId2"/>
          <a:srcRect/>
          <a:stretch>
            <a:fillRect/>
          </a:stretch>
        </p:blipFill>
        <p:spPr bwMode="auto">
          <a:xfrm>
            <a:off x="1905000" y="2667000"/>
            <a:ext cx="4495799"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mr-IN" dirty="0" smtClean="0"/>
              <a:t>आणि जेव्हा टूथ पेस्ट विकत घेतो तेव्हा ५% कर देतो..</a:t>
            </a:r>
            <a:endParaRPr lang="en-US" dirty="0"/>
          </a:p>
        </p:txBody>
      </p:sp>
      <p:pic>
        <p:nvPicPr>
          <p:cNvPr id="2050" name="Picture 2" descr="C:\Users\my pc\Desktop\Rohini\Waste-lecture-material\toothpaste.jpg"/>
          <p:cNvPicPr>
            <a:picLocks noGrp="1" noChangeAspect="1" noChangeArrowheads="1"/>
          </p:cNvPicPr>
          <p:nvPr>
            <p:ph idx="1"/>
          </p:nvPr>
        </p:nvPicPr>
        <p:blipFill>
          <a:blip r:embed="rId2"/>
          <a:srcRect/>
          <a:stretch>
            <a:fillRect/>
          </a:stretch>
        </p:blipFill>
        <p:spPr bwMode="auto">
          <a:xfrm>
            <a:off x="2133600" y="2743200"/>
            <a:ext cx="4800600" cy="243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वस्तूंची किमत कशी ठरते?...</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mr-IN" dirty="0" smtClean="0"/>
              <a:t>वस्तू किंवा सेवा – म्हणजे टेलिफोन, शिक्षण, केस कापणे, बँक...यांची किंमत त्यांच्या मागणी आणि पुरवठा यांनी ठरते....तसेच त्यांचा उत्पादनाचा खर्च आणि देशातील वेतन दर यांनी ठरते...</a:t>
            </a:r>
          </a:p>
          <a:p>
            <a:r>
              <a:rPr lang="mr-IN" dirty="0" smtClean="0"/>
              <a:t>उदाहरणार्थ – </a:t>
            </a:r>
            <a:r>
              <a:rPr lang="mr-IN" b="1" dirty="0" smtClean="0"/>
              <a:t>हवा</a:t>
            </a:r>
            <a:r>
              <a:rPr lang="mr-IN" dirty="0" smtClean="0"/>
              <a:t> मागणी खूप पण पुरवठा पण खूप....</a:t>
            </a:r>
            <a:r>
              <a:rPr lang="mr-IN" b="1" dirty="0" smtClean="0"/>
              <a:t>मीठ </a:t>
            </a:r>
            <a:r>
              <a:rPr lang="mr-IN" dirty="0" smtClean="0"/>
              <a:t>मागणी खूप आणि पुरवठा खूप...</a:t>
            </a:r>
            <a:r>
              <a:rPr lang="mr-IN" b="1" dirty="0" smtClean="0"/>
              <a:t>मटण</a:t>
            </a:r>
            <a:r>
              <a:rPr lang="mr-IN" dirty="0" smtClean="0"/>
              <a:t> मागणी तशी खूप पण पुरवठा कमी....</a:t>
            </a:r>
            <a:r>
              <a:rPr lang="mr-IN" b="1" dirty="0" smtClean="0"/>
              <a:t>सोन </a:t>
            </a:r>
            <a:r>
              <a:rPr lang="mr-IN" dirty="0" smtClean="0"/>
              <a:t>..मागणी खूप पण पुरवठा खूप कमी...</a:t>
            </a:r>
          </a:p>
          <a:p>
            <a:r>
              <a:rPr lang="mr-IN" dirty="0" smtClean="0"/>
              <a:t>तसच प्रत्येक गोष्टीचा उत्पादनाचा खर्च किती? तांदूळ स्वस्त पण जर शेतकर्यांनी आपल वेतन वाढवल...तर तांदूळ महाग होईल....</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2355</Words>
  <Application>Microsoft Office PowerPoint</Application>
  <PresentationFormat>On-screen Show (4:3)</PresentationFormat>
  <Paragraphs>167</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ओळख अर्थशास्त्राची</vt:lpstr>
      <vt:lpstr>नोट बंदी – तुम्हाला काय वाटत?</vt:lpstr>
      <vt:lpstr>आपण काय काय पाहणार आहोत</vt:lpstr>
      <vt:lpstr>काला पैसा म्हणजे काय?</vt:lpstr>
      <vt:lpstr>कर कोणते कोणते असतात...</vt:lpstr>
      <vt:lpstr>विक्री कर कसा वसूल होतो...</vt:lpstr>
      <vt:lpstr>आपण जेव्हा पेट्रोल भरतो तेव्हा आपण ६९.७० मधून १४ रुपये कर देतो......</vt:lpstr>
      <vt:lpstr>आणि जेव्हा टूथ पेस्ट विकत घेतो तेव्हा ५% कर देतो..</vt:lpstr>
      <vt:lpstr>वस्तूंची किमत कशी ठरते?...</vt:lpstr>
      <vt:lpstr>काला पैसावाले काय करतात.....</vt:lpstr>
      <vt:lpstr>काला पैसा....</vt:lpstr>
      <vt:lpstr>पण ह्या मुळे झालय काय?</vt:lpstr>
      <vt:lpstr>मुळात पैशाची सुरवात कशी झाली??</vt:lpstr>
      <vt:lpstr>अगदी सुरवातीचा पैसा </vt:lpstr>
      <vt:lpstr>नंतर आलेला पैसा....</vt:lpstr>
      <vt:lpstr>५ हजार वर्षांपूर्वीचा पैसा ...</vt:lpstr>
      <vt:lpstr>१००० हजार रुपयाची जुनी नोट </vt:lpstr>
      <vt:lpstr>जुन्या नोटा </vt:lpstr>
      <vt:lpstr>आजचा पैसा...</vt:lpstr>
      <vt:lpstr>क्रेडीट कार्ड </vt:lpstr>
      <vt:lpstr>खाजगी मालमत्ता कशी सुरु झाली??</vt:lpstr>
      <vt:lpstr>खाजगी मालमत्ता आणि राज्य व्यवस्था </vt:lpstr>
      <vt:lpstr>समाजवाद आणि भांडवलशाही ....</vt:lpstr>
      <vt:lpstr>पण मुळात भांडवलशाही म्हणजे काय? </vt:lpstr>
      <vt:lpstr>याउलट समाजवाद म्हणजे...</vt:lpstr>
      <vt:lpstr>भारतात काय आहे? समाजवाद कि भांडवलशाही?</vt:lpstr>
      <vt:lpstr>भारताचा आर्थिक प्रवास....</vt:lpstr>
      <vt:lpstr>स्वातंत्र्यानंतरचा भारत....</vt:lpstr>
      <vt:lpstr>६० च्या दशकात.....</vt:lpstr>
      <vt:lpstr>७० च्या दशकात ...</vt:lpstr>
      <vt:lpstr>८० च्या दशकात...</vt:lpstr>
      <vt:lpstr>१९९१ नंतर...</vt:lpstr>
      <vt:lpstr>भारताची कम्पुटर इंडस्ट्री</vt:lpstr>
      <vt:lpstr>भारताची मोटर इंडस्ट्री</vt:lpstr>
      <vt:lpstr>भारताचे औषधांचे कारखाने</vt:lpstr>
      <vt:lpstr>पण म्हणून भारतात प्रश्न नाहीत काय?.....</vt:lpstr>
      <vt:lpstr>गरिबी कशी मोजतात...?</vt:lpstr>
      <vt:lpstr>संघटीत आणि असंघटीत श्रम बाजार....</vt:lpstr>
      <vt:lpstr>काला पैसा आणि असंघटीत श्रम बाजार....</vt:lpstr>
      <vt:lpstr>परत येऊया नोट बंदीकडे....</vt:lpstr>
      <vt:lpstr>नोट बंदी....आणि तुम्ही...</vt:lpstr>
      <vt:lpstr>भारताची आर्थिक परिस्थिती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ओळख अर्थशास्त्राची</dc:title>
  <dc:creator>Rohini Sahani</dc:creator>
  <cp:lastModifiedBy>my pc</cp:lastModifiedBy>
  <cp:revision>79</cp:revision>
  <dcterms:created xsi:type="dcterms:W3CDTF">2006-08-16T00:00:00Z</dcterms:created>
  <dcterms:modified xsi:type="dcterms:W3CDTF">2016-12-19T10:46:25Z</dcterms:modified>
</cp:coreProperties>
</file>